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278" r:id="rId2"/>
    <p:sldId id="283" r:id="rId3"/>
    <p:sldId id="284" r:id="rId4"/>
    <p:sldId id="285" r:id="rId5"/>
    <p:sldId id="290" r:id="rId6"/>
    <p:sldId id="392" r:id="rId7"/>
    <p:sldId id="286" r:id="rId8"/>
    <p:sldId id="344" r:id="rId9"/>
    <p:sldId id="287" r:id="rId10"/>
    <p:sldId id="331" r:id="rId11"/>
    <p:sldId id="291" r:id="rId12"/>
    <p:sldId id="292" r:id="rId13"/>
    <p:sldId id="393" r:id="rId14"/>
    <p:sldId id="294" r:id="rId15"/>
    <p:sldId id="296" r:id="rId16"/>
    <p:sldId id="297" r:id="rId17"/>
    <p:sldId id="298" r:id="rId18"/>
    <p:sldId id="299" r:id="rId19"/>
    <p:sldId id="379" r:id="rId20"/>
    <p:sldId id="301" r:id="rId21"/>
    <p:sldId id="362" r:id="rId22"/>
    <p:sldId id="363" r:id="rId23"/>
    <p:sldId id="302" r:id="rId24"/>
    <p:sldId id="368" r:id="rId25"/>
    <p:sldId id="305" r:id="rId26"/>
    <p:sldId id="361" r:id="rId27"/>
    <p:sldId id="345" r:id="rId28"/>
    <p:sldId id="386" r:id="rId29"/>
    <p:sldId id="390" r:id="rId30"/>
    <p:sldId id="391" r:id="rId31"/>
    <p:sldId id="382" r:id="rId32"/>
    <p:sldId id="383" r:id="rId33"/>
    <p:sldId id="341" r:id="rId34"/>
    <p:sldId id="349" r:id="rId35"/>
    <p:sldId id="339" r:id="rId36"/>
    <p:sldId id="340" r:id="rId37"/>
    <p:sldId id="347" r:id="rId38"/>
    <p:sldId id="380" r:id="rId39"/>
    <p:sldId id="381" r:id="rId40"/>
    <p:sldId id="374" r:id="rId41"/>
    <p:sldId id="372" r:id="rId42"/>
    <p:sldId id="373" r:id="rId43"/>
    <p:sldId id="385" r:id="rId44"/>
    <p:sldId id="317" r:id="rId45"/>
    <p:sldId id="256" r:id="rId46"/>
    <p:sldId id="320" r:id="rId47"/>
    <p:sldId id="384" r:id="rId48"/>
    <p:sldId id="316" r:id="rId49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여기어때 잘난체" panose="020B0600000101010101" pitchFamily="50" charset="-127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eion2012@outlook.kr" initials="h" lastIdx="1" clrIdx="0">
    <p:extLst>
      <p:ext uri="{19B8F6BF-5375-455C-9EA6-DF929625EA0E}">
        <p15:presenceInfo xmlns:p15="http://schemas.microsoft.com/office/powerpoint/2012/main" userId="867c209168a0bc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D"/>
    <a:srgbClr val="2497ED"/>
    <a:srgbClr val="60D0E4"/>
    <a:srgbClr val="6EB6FC"/>
    <a:srgbClr val="ED7D31"/>
    <a:srgbClr val="466BB0"/>
    <a:srgbClr val="489ED4"/>
    <a:srgbClr val="5FCEB7"/>
    <a:srgbClr val="172B4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1026" y="3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3B562-401B-4ED8-BFB6-F80F0E1C0E0F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3EA6B-7E2A-4D45-AA88-A53BAE6C0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5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22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시퀀스다이어그램</a:t>
            </a:r>
            <a:endParaRPr lang="en-US" altLang="ko-KR" dirty="0"/>
          </a:p>
          <a:p>
            <a:r>
              <a:rPr lang="ko-KR" altLang="en-US" dirty="0"/>
              <a:t>전체적인 흐름을 표현했다고 </a:t>
            </a:r>
            <a:r>
              <a:rPr lang="ko-KR" altLang="en-US" dirty="0" err="1"/>
              <a:t>하시져</a:t>
            </a:r>
            <a:endParaRPr lang="en-US" altLang="ko-KR" dirty="0"/>
          </a:p>
          <a:p>
            <a:r>
              <a:rPr lang="ko-KR" altLang="en-US" dirty="0"/>
              <a:t>파란색은 동기</a:t>
            </a:r>
            <a:r>
              <a:rPr lang="ko-KR" altLang="en-US" baseline="0" dirty="0"/>
              <a:t> </a:t>
            </a:r>
            <a:r>
              <a:rPr lang="en-US" altLang="ko-KR" baseline="0" dirty="0"/>
              <a:t>(</a:t>
            </a:r>
            <a:r>
              <a:rPr lang="ko-KR" altLang="en-US" baseline="0" dirty="0"/>
              <a:t>실선은 요청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점선은 응답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ko-KR" altLang="en-US" dirty="0"/>
              <a:t>빨간색이 비동기</a:t>
            </a:r>
            <a:endParaRPr lang="en-US" altLang="ko-KR" dirty="0"/>
          </a:p>
          <a:p>
            <a:r>
              <a:rPr lang="ko-KR" altLang="en-US" dirty="0"/>
              <a:t>박스는 해당 트랜잭션 같은 </a:t>
            </a:r>
            <a:r>
              <a:rPr lang="ko-KR" altLang="en-US" dirty="0" err="1"/>
              <a:t>느낌쓰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7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Inner1</a:t>
            </a:r>
            <a:r>
              <a:rPr lang="en-US" altLang="ko-KR" baseline="0" dirty="0"/>
              <a:t> - </a:t>
            </a:r>
            <a:r>
              <a:rPr lang="ko-KR" altLang="en-US" dirty="0" err="1"/>
              <a:t>헥사고날</a:t>
            </a:r>
            <a:r>
              <a:rPr lang="ko-KR" altLang="en-US" dirty="0"/>
              <a:t> 아키텍처</a:t>
            </a:r>
            <a:endParaRPr lang="en-US" altLang="ko-KR" dirty="0"/>
          </a:p>
          <a:p>
            <a:r>
              <a:rPr lang="ko-KR" altLang="en-US" dirty="0" err="1"/>
              <a:t>쭈님이</a:t>
            </a:r>
            <a:r>
              <a:rPr lang="ko-KR" altLang="en-US" dirty="0"/>
              <a:t> 만든 코드를 뒷장에 넣어도 </a:t>
            </a:r>
            <a:endParaRPr lang="en-US" altLang="ko-KR" dirty="0"/>
          </a:p>
          <a:p>
            <a:r>
              <a:rPr lang="en-US" altLang="ko-KR" dirty="0"/>
              <a:t>Repository</a:t>
            </a:r>
          </a:p>
          <a:p>
            <a:r>
              <a:rPr lang="en-US" altLang="ko-KR" dirty="0"/>
              <a:t>Service</a:t>
            </a:r>
          </a:p>
          <a:p>
            <a:r>
              <a:rPr lang="en-US" altLang="ko-KR" dirty="0"/>
              <a:t>Message I/F = &gt; Kafka</a:t>
            </a:r>
            <a:r>
              <a:rPr lang="en-US" altLang="ko-KR" baseline="0" dirty="0"/>
              <a:t> Processor,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PolicyHandler</a:t>
            </a:r>
            <a:r>
              <a:rPr lang="en-US" altLang="ko-KR" baseline="0" dirty="0"/>
              <a:t>(=consumer..)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3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Inner</a:t>
            </a:r>
            <a:r>
              <a:rPr lang="en-US" altLang="ko-KR" baseline="0" dirty="0"/>
              <a:t> 2 MS</a:t>
            </a:r>
            <a:r>
              <a:rPr lang="ko-KR" altLang="en-US" baseline="0" dirty="0"/>
              <a:t>간 통신</a:t>
            </a:r>
            <a:endParaRPr lang="en-US" altLang="ko-KR" baseline="0" dirty="0"/>
          </a:p>
          <a:p>
            <a:r>
              <a:rPr lang="en-US" altLang="ko-KR" baseline="0" dirty="0"/>
              <a:t>sk.com</a:t>
            </a:r>
            <a:r>
              <a:rPr lang="ko-KR" altLang="en-US" baseline="0" dirty="0"/>
              <a:t>만 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40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Outer Architecture =&gt; </a:t>
            </a:r>
            <a:r>
              <a:rPr lang="ko-KR" altLang="en-US" dirty="0"/>
              <a:t>이거는 좀 간략한 </a:t>
            </a:r>
            <a:r>
              <a:rPr lang="ko-KR" altLang="en-US" dirty="0" err="1"/>
              <a:t>전체구성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en-US" altLang="ko-KR" dirty="0" err="1"/>
              <a:t>Jekins</a:t>
            </a:r>
            <a:r>
              <a:rPr lang="ko-KR" altLang="en-US" dirty="0"/>
              <a:t>랑 </a:t>
            </a:r>
            <a:r>
              <a:rPr lang="en-US" altLang="ko-KR" dirty="0" err="1"/>
              <a:t>SonarQube</a:t>
            </a:r>
            <a:r>
              <a:rPr lang="ko-KR" altLang="en-US" dirty="0"/>
              <a:t>가 </a:t>
            </a:r>
            <a:r>
              <a:rPr lang="en-US" altLang="ko-KR" dirty="0"/>
              <a:t>Azure VM</a:t>
            </a:r>
            <a:r>
              <a:rPr lang="ko-KR" altLang="en-US" dirty="0"/>
              <a:t>으로 따로 </a:t>
            </a:r>
            <a:r>
              <a:rPr lang="ko-KR" altLang="en-US" dirty="0" err="1"/>
              <a:t>빠져있음</a:t>
            </a:r>
            <a:r>
              <a:rPr lang="en-US" altLang="ko-KR" dirty="0"/>
              <a:t>(AKS)</a:t>
            </a:r>
          </a:p>
          <a:p>
            <a:r>
              <a:rPr lang="ko-KR" altLang="en-US" dirty="0" err="1"/>
              <a:t>진입점이</a:t>
            </a:r>
            <a:r>
              <a:rPr lang="ko-KR" altLang="en-US" dirty="0"/>
              <a:t> </a:t>
            </a:r>
            <a:r>
              <a:rPr lang="en-US" altLang="ko-KR" dirty="0" err="1"/>
              <a:t>Istio</a:t>
            </a:r>
            <a:r>
              <a:rPr lang="en-US" altLang="ko-KR" dirty="0"/>
              <a:t> ingress</a:t>
            </a:r>
            <a:r>
              <a:rPr lang="en-US" altLang="ko-KR" baseline="0" dirty="0"/>
              <a:t> Gateway</a:t>
            </a:r>
          </a:p>
          <a:p>
            <a:r>
              <a:rPr lang="en-US" altLang="ko-KR" baseline="0" dirty="0"/>
              <a:t> - </a:t>
            </a:r>
            <a:r>
              <a:rPr lang="en-US" altLang="ko-KR" baseline="0" dirty="0" err="1"/>
              <a:t>Fluentd</a:t>
            </a:r>
            <a:r>
              <a:rPr lang="ko-KR" altLang="en-US" baseline="0" dirty="0"/>
              <a:t>도 </a:t>
            </a:r>
            <a:r>
              <a:rPr lang="en-US" altLang="ko-KR" baseline="0" dirty="0"/>
              <a:t>Node</a:t>
            </a:r>
            <a:r>
              <a:rPr lang="ko-KR" altLang="en-US" baseline="0" dirty="0"/>
              <a:t>별로 </a:t>
            </a:r>
            <a:r>
              <a:rPr lang="ko-KR" altLang="en-US" baseline="0" dirty="0" err="1"/>
              <a:t>꽂혀있어야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9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아키텍처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, slack</a:t>
            </a:r>
            <a:r>
              <a:rPr lang="ko-KR" altLang="en-US" dirty="0"/>
              <a:t>은 밖</a:t>
            </a:r>
            <a:endParaRPr lang="en-US" altLang="ko-KR" dirty="0"/>
          </a:p>
          <a:p>
            <a:r>
              <a:rPr lang="en-US" altLang="ko-KR" dirty="0"/>
              <a:t>Azure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87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템플릿을</a:t>
            </a:r>
            <a:r>
              <a:rPr lang="ko-KR" altLang="en-US" baseline="0" dirty="0"/>
              <a:t> 사용했다는 얘기는 </a:t>
            </a:r>
            <a:r>
              <a:rPr lang="en-US" altLang="ko-KR" baseline="0" dirty="0"/>
              <a:t>X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관리를 위해 폴더를 나누었다</a:t>
            </a:r>
            <a:endParaRPr lang="en-US" altLang="ko-KR" dirty="0"/>
          </a:p>
          <a:p>
            <a:r>
              <a:rPr lang="en-US" altLang="ko-KR" dirty="0" err="1"/>
              <a:t>Utils</a:t>
            </a:r>
            <a:r>
              <a:rPr lang="en-US" altLang="ko-KR" baseline="0" dirty="0"/>
              <a:t> =&gt; </a:t>
            </a:r>
            <a:r>
              <a:rPr lang="en-US" altLang="ko-KR" baseline="0" dirty="0" err="1"/>
              <a:t>CustomError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constanst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axiosHandler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ParseJwt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localStorageHandler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AuthProvider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정도 체크</a:t>
            </a:r>
            <a:endParaRPr lang="en-US" altLang="ko-KR" baseline="0" dirty="0"/>
          </a:p>
          <a:p>
            <a:r>
              <a:rPr lang="en-US" altLang="ko-KR" baseline="0" dirty="0" err="1"/>
              <a:t>Env</a:t>
            </a:r>
            <a:r>
              <a:rPr lang="en-US" altLang="ko-KR" baseline="0" dirty="0"/>
              <a:t> </a:t>
            </a:r>
            <a:r>
              <a:rPr lang="ko-KR" altLang="en-US" baseline="0" dirty="0"/>
              <a:t>나눠서 </a:t>
            </a:r>
            <a:r>
              <a:rPr lang="en-US" altLang="ko-KR" baseline="0" dirty="0" err="1"/>
              <a:t>package.json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 </a:t>
            </a:r>
            <a:r>
              <a:rPr lang="en-US" altLang="ko-KR" baseline="0" dirty="0"/>
              <a:t>scripts(start, build ...) </a:t>
            </a:r>
            <a:r>
              <a:rPr lang="ko-KR" altLang="en-US" baseline="0" dirty="0"/>
              <a:t>변경하였음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55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806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318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통일했다 </a:t>
            </a:r>
            <a:r>
              <a:rPr lang="en-US" altLang="ko-KR" dirty="0"/>
              <a:t>or </a:t>
            </a:r>
            <a:r>
              <a:rPr lang="ko-KR" altLang="en-US" dirty="0"/>
              <a:t>본인 것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각자 어필하고 싶은 부분이 있을 수도 있으니 본인 것으로 </a:t>
            </a:r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/>
              <a:t>크게 다르지 않으면 그대로 써도 무방 </a:t>
            </a: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=&gt; </a:t>
            </a:r>
            <a:r>
              <a:rPr lang="ko-KR" altLang="en-US" dirty="0"/>
              <a:t>이대로 </a:t>
            </a:r>
            <a:r>
              <a:rPr lang="ko-KR" altLang="en-US" dirty="0" err="1"/>
              <a:t>유지하는걸로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973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0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  <a:ea typeface="+mn-ea"/>
              </a:rPr>
              <a:t>만료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분전에 토큰 </a:t>
            </a:r>
            <a:r>
              <a:rPr lang="en-US" altLang="ko-KR" sz="700" dirty="0">
                <a:latin typeface="+mn-ea"/>
                <a:ea typeface="+mn-ea"/>
              </a:rPr>
              <a:t>Refresh</a:t>
            </a:r>
          </a:p>
          <a:p>
            <a:r>
              <a:rPr lang="en-US" altLang="ko-KR" sz="700" dirty="0">
                <a:latin typeface="+mn-ea"/>
                <a:ea typeface="+mn-ea"/>
              </a:rPr>
              <a:t>Access Token </a:t>
            </a:r>
            <a:r>
              <a:rPr lang="ko-KR" altLang="en-US" sz="700" dirty="0">
                <a:latin typeface="+mn-ea"/>
                <a:ea typeface="+mn-ea"/>
              </a:rPr>
              <a:t>정보를 </a:t>
            </a:r>
            <a:r>
              <a:rPr lang="en-US" altLang="ko-KR" sz="700" dirty="0">
                <a:latin typeface="+mn-ea"/>
                <a:ea typeface="+mn-ea"/>
              </a:rPr>
              <a:t>Gateway</a:t>
            </a:r>
            <a:r>
              <a:rPr lang="ko-KR" altLang="en-US" sz="700" dirty="0">
                <a:latin typeface="+mn-ea"/>
                <a:ea typeface="+mn-ea"/>
              </a:rPr>
              <a:t>에서 읽은 뒤 </a:t>
            </a:r>
            <a:r>
              <a:rPr lang="en-US" altLang="ko-KR" sz="700" dirty="0">
                <a:latin typeface="+mn-ea"/>
                <a:ea typeface="+mn-ea"/>
              </a:rPr>
              <a:t>Header</a:t>
            </a:r>
            <a:r>
              <a:rPr lang="ko-KR" altLang="en-US" sz="700" dirty="0">
                <a:latin typeface="+mn-ea"/>
                <a:ea typeface="+mn-ea"/>
              </a:rPr>
              <a:t>에 담아서 다른 서비스에 제공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en-US" altLang="ko-KR" sz="700" dirty="0" err="1">
                <a:latin typeface="+mn-ea"/>
                <a:ea typeface="+mn-ea"/>
              </a:rPr>
              <a:t>Param</a:t>
            </a:r>
            <a:r>
              <a:rPr lang="ko-KR" altLang="en-US" sz="700" dirty="0">
                <a:latin typeface="+mn-ea"/>
                <a:ea typeface="+mn-ea"/>
              </a:rPr>
              <a:t>으로 담지 않고 </a:t>
            </a:r>
            <a:r>
              <a:rPr lang="en-US" altLang="ko-KR" sz="700" dirty="0">
                <a:latin typeface="+mn-ea"/>
                <a:ea typeface="+mn-ea"/>
              </a:rPr>
              <a:t>Header</a:t>
            </a:r>
            <a:r>
              <a:rPr lang="ko-KR" altLang="en-US" sz="700" dirty="0">
                <a:latin typeface="+mn-ea"/>
                <a:ea typeface="+mn-ea"/>
              </a:rPr>
              <a:t>에서 </a:t>
            </a:r>
            <a:r>
              <a:rPr lang="ko-KR" altLang="en-US" sz="700" dirty="0" err="1">
                <a:latin typeface="+mn-ea"/>
                <a:ea typeface="+mn-ea"/>
              </a:rPr>
              <a:t>꺼내쓸</a:t>
            </a:r>
            <a:r>
              <a:rPr lang="ko-KR" altLang="en-US" sz="700" dirty="0">
                <a:latin typeface="+mn-ea"/>
                <a:ea typeface="+mn-ea"/>
              </a:rPr>
              <a:t> 수 있도록 함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en-US" altLang="ko-KR" sz="700" dirty="0">
                <a:latin typeface="+mn-ea"/>
                <a:ea typeface="+mn-ea"/>
              </a:rPr>
              <a:t>Access Token</a:t>
            </a:r>
            <a:r>
              <a:rPr lang="ko-KR" altLang="en-US" sz="700" dirty="0">
                <a:latin typeface="+mn-ea"/>
                <a:ea typeface="+mn-ea"/>
              </a:rPr>
              <a:t>은 </a:t>
            </a:r>
            <a:r>
              <a:rPr lang="en-US" altLang="ko-KR" sz="700" dirty="0" err="1">
                <a:latin typeface="+mn-ea"/>
                <a:ea typeface="+mn-ea"/>
              </a:rPr>
              <a:t>LocalStorage</a:t>
            </a:r>
            <a:r>
              <a:rPr lang="ko-KR" altLang="en-US" sz="700" dirty="0">
                <a:latin typeface="+mn-ea"/>
                <a:ea typeface="+mn-ea"/>
              </a:rPr>
              <a:t>에 보관하고 그 외 </a:t>
            </a:r>
            <a:r>
              <a:rPr lang="en-US" altLang="ko-KR" sz="700" dirty="0" err="1">
                <a:latin typeface="+mn-ea"/>
                <a:ea typeface="+mn-ea"/>
              </a:rPr>
              <a:t>UserInfo</a:t>
            </a:r>
            <a:r>
              <a:rPr lang="ko-KR" altLang="en-US" sz="700" dirty="0">
                <a:latin typeface="+mn-ea"/>
                <a:ea typeface="+mn-ea"/>
              </a:rPr>
              <a:t>는 </a:t>
            </a:r>
            <a:r>
              <a:rPr lang="en-US" altLang="ko-KR" sz="700" dirty="0" err="1">
                <a:latin typeface="+mn-ea"/>
                <a:ea typeface="+mn-ea"/>
              </a:rPr>
              <a:t>Redux</a:t>
            </a:r>
            <a:r>
              <a:rPr lang="ko-KR" altLang="en-US" sz="700" dirty="0">
                <a:latin typeface="+mn-ea"/>
                <a:ea typeface="+mn-ea"/>
              </a:rPr>
              <a:t>에 저장하여 </a:t>
            </a:r>
            <a:r>
              <a:rPr lang="ko-KR" altLang="en-US" sz="700" dirty="0" err="1">
                <a:latin typeface="+mn-ea"/>
                <a:ea typeface="+mn-ea"/>
              </a:rPr>
              <a:t>상태관리를</a:t>
            </a:r>
            <a:r>
              <a:rPr lang="ko-KR" altLang="en-US" sz="700" dirty="0">
                <a:latin typeface="+mn-ea"/>
                <a:ea typeface="+mn-ea"/>
              </a:rPr>
              <a:t> 함</a:t>
            </a:r>
            <a:endParaRPr lang="en-US" altLang="ko-KR" sz="700" dirty="0">
              <a:latin typeface="+mn-ea"/>
              <a:ea typeface="+mn-ea"/>
            </a:endParaRPr>
          </a:p>
          <a:p>
            <a:r>
              <a:rPr lang="en-US" altLang="ko-KR" sz="700" dirty="0">
                <a:latin typeface="+mn-ea"/>
                <a:ea typeface="+mn-ea"/>
              </a:rPr>
              <a:t>Server Session</a:t>
            </a:r>
            <a:r>
              <a:rPr lang="ko-KR" altLang="en-US" sz="700" baseline="0" dirty="0">
                <a:latin typeface="+mn-ea"/>
                <a:ea typeface="+mn-ea"/>
              </a:rPr>
              <a:t>에서 </a:t>
            </a:r>
            <a:r>
              <a:rPr lang="en-US" altLang="ko-KR" sz="700" baseline="0" dirty="0">
                <a:latin typeface="+mn-ea"/>
                <a:ea typeface="+mn-ea"/>
              </a:rPr>
              <a:t>Refresh Token</a:t>
            </a:r>
            <a:r>
              <a:rPr lang="ko-KR" altLang="en-US" sz="700" baseline="0" dirty="0">
                <a:latin typeface="+mn-ea"/>
                <a:ea typeface="+mn-ea"/>
              </a:rPr>
              <a:t>을 체크하지 않는 이유 </a:t>
            </a:r>
            <a:endParaRPr lang="en-US" altLang="ko-KR" sz="700" baseline="0" dirty="0">
              <a:latin typeface="+mn-ea"/>
              <a:ea typeface="+mn-ea"/>
            </a:endParaRPr>
          </a:p>
          <a:p>
            <a:r>
              <a:rPr lang="en-US" altLang="ko-KR" sz="700" baseline="0" dirty="0" err="1">
                <a:latin typeface="+mn-ea"/>
                <a:ea typeface="+mn-ea"/>
              </a:rPr>
              <a:t>Redis</a:t>
            </a:r>
            <a:r>
              <a:rPr lang="ko-KR" altLang="en-US" sz="700" baseline="0" dirty="0">
                <a:latin typeface="+mn-ea"/>
                <a:ea typeface="+mn-ea"/>
              </a:rPr>
              <a:t>를 추가로 사용하기에는 관리 포인트가 너무 많아진다고 판단하였고</a:t>
            </a:r>
            <a:r>
              <a:rPr lang="en-US" altLang="ko-KR" sz="700" baseline="0" dirty="0">
                <a:latin typeface="+mn-ea"/>
                <a:ea typeface="+mn-ea"/>
              </a:rPr>
              <a:t>,</a:t>
            </a:r>
            <a:r>
              <a:rPr lang="ko-KR" altLang="en-US" sz="700" baseline="0" dirty="0">
                <a:latin typeface="+mn-ea"/>
                <a:ea typeface="+mn-ea"/>
              </a:rPr>
              <a:t> 서버는 </a:t>
            </a:r>
            <a:r>
              <a:rPr lang="en-US" altLang="ko-KR" sz="700" baseline="0" dirty="0">
                <a:latin typeface="+mn-ea"/>
                <a:ea typeface="+mn-ea"/>
              </a:rPr>
              <a:t>Stateless </a:t>
            </a:r>
            <a:r>
              <a:rPr lang="ko-KR" altLang="en-US" sz="700" baseline="0" dirty="0">
                <a:latin typeface="+mn-ea"/>
                <a:ea typeface="+mn-ea"/>
              </a:rPr>
              <a:t>유지하도록 하기 위함</a:t>
            </a:r>
            <a:r>
              <a:rPr lang="en-US" altLang="ko-KR" sz="700" baseline="0" dirty="0">
                <a:latin typeface="+mn-ea"/>
                <a:ea typeface="+mn-ea"/>
              </a:rPr>
              <a:t>.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138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동기호출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FeignClient</a:t>
            </a:r>
            <a:r>
              <a:rPr lang="ko-KR" altLang="en-US" baseline="0" dirty="0"/>
              <a:t> 사용 </a:t>
            </a:r>
            <a:endParaRPr lang="en-US" altLang="ko-KR" baseline="0" dirty="0"/>
          </a:p>
          <a:p>
            <a:r>
              <a:rPr lang="en-US" altLang="ko-KR" baseline="0" dirty="0"/>
              <a:t>UI </a:t>
            </a:r>
            <a:r>
              <a:rPr lang="ko-KR" altLang="en-US" baseline="0" dirty="0"/>
              <a:t>파티 수락 화면 </a:t>
            </a:r>
            <a:r>
              <a:rPr lang="en-US" altLang="ko-KR" baseline="0" dirty="0"/>
              <a:t>=&gt; </a:t>
            </a:r>
            <a:r>
              <a:rPr lang="en-US" altLang="ko-KR" baseline="0" dirty="0" err="1"/>
              <a:t>PartyManagement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User </a:t>
            </a:r>
            <a:r>
              <a:rPr lang="ko-KR" altLang="en-US" baseline="0" dirty="0"/>
              <a:t>찌른다</a:t>
            </a:r>
            <a:endParaRPr lang="en-US" altLang="ko-KR" baseline="0" dirty="0"/>
          </a:p>
          <a:p>
            <a:r>
              <a:rPr lang="ko-KR" altLang="en-US" baseline="0" dirty="0"/>
              <a:t>신고에서 </a:t>
            </a:r>
            <a:r>
              <a:rPr lang="en-US" altLang="ko-KR" baseline="0" dirty="0" err="1"/>
              <a:t>PartyManagement</a:t>
            </a:r>
            <a:r>
              <a:rPr lang="en-US" altLang="ko-KR" baseline="0" dirty="0"/>
              <a:t>, User </a:t>
            </a:r>
            <a:r>
              <a:rPr lang="ko-KR" altLang="en-US" baseline="0" dirty="0"/>
              <a:t>두 곳을 찌름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0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비동기 호출</a:t>
            </a:r>
            <a:endParaRPr lang="en-US" altLang="ko-KR" dirty="0"/>
          </a:p>
          <a:p>
            <a:r>
              <a:rPr lang="en-US" altLang="ko-KR" dirty="0"/>
              <a:t> 1. </a:t>
            </a:r>
            <a:r>
              <a:rPr lang="ko-KR" altLang="en-US" dirty="0"/>
              <a:t>파티 생성</a:t>
            </a:r>
            <a:endParaRPr lang="en-US" altLang="ko-KR" dirty="0"/>
          </a:p>
          <a:p>
            <a:r>
              <a:rPr lang="en-US" altLang="ko-KR" dirty="0"/>
              <a:t> 2. </a:t>
            </a:r>
            <a:r>
              <a:rPr lang="ko-KR" altLang="en-US" dirty="0"/>
              <a:t>파티 상태 변경</a:t>
            </a:r>
            <a:endParaRPr lang="en-US" altLang="ko-KR" dirty="0"/>
          </a:p>
          <a:p>
            <a:r>
              <a:rPr lang="en-US" altLang="ko-KR" dirty="0"/>
              <a:t> 3. </a:t>
            </a:r>
            <a:r>
              <a:rPr lang="ko-KR" altLang="en-US" dirty="0" err="1"/>
              <a:t>카풀에</a:t>
            </a:r>
            <a:r>
              <a:rPr lang="ko-KR" altLang="en-US" dirty="0"/>
              <a:t> 멤버 추가</a:t>
            </a:r>
            <a:endParaRPr lang="en-US" altLang="ko-KR" dirty="0"/>
          </a:p>
          <a:p>
            <a:r>
              <a:rPr lang="en-US" altLang="ko-KR" dirty="0"/>
              <a:t> 4. </a:t>
            </a:r>
            <a:r>
              <a:rPr lang="ko-KR" altLang="en-US" dirty="0" err="1"/>
              <a:t>카풀에</a:t>
            </a:r>
            <a:r>
              <a:rPr lang="ko-KR" altLang="en-US" dirty="0"/>
              <a:t> 멤버 취소</a:t>
            </a:r>
            <a:endParaRPr lang="en-US" altLang="ko-KR" dirty="0"/>
          </a:p>
          <a:p>
            <a:r>
              <a:rPr lang="en-US" altLang="ko-KR" dirty="0"/>
              <a:t>Saga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패턴</a:t>
            </a:r>
            <a:r>
              <a:rPr lang="en-US" altLang="ko-KR" baseline="0" dirty="0"/>
              <a:t> </a:t>
            </a:r>
            <a:r>
              <a:rPr lang="ko-KR" altLang="en-US" baseline="0" dirty="0"/>
              <a:t>적용</a:t>
            </a:r>
            <a:endParaRPr lang="en-US" altLang="ko-KR" baseline="0" dirty="0"/>
          </a:p>
          <a:p>
            <a:r>
              <a:rPr lang="en-US" altLang="ko-KR" baseline="0" dirty="0"/>
              <a:t> 5. Accusation </a:t>
            </a:r>
            <a:r>
              <a:rPr lang="ko-KR" altLang="en-US" baseline="0" dirty="0"/>
              <a:t>관리자가 신고 처리 버튼을 클릭하면 </a:t>
            </a:r>
            <a:r>
              <a:rPr lang="en-US" altLang="ko-KR" baseline="0" dirty="0"/>
              <a:t>User </a:t>
            </a:r>
            <a:r>
              <a:rPr lang="ko-KR" altLang="en-US" baseline="0" dirty="0"/>
              <a:t>쪽으로 </a:t>
            </a:r>
            <a:r>
              <a:rPr lang="ko-KR" altLang="en-US" baseline="0" dirty="0" err="1"/>
              <a:t>신고처리</a:t>
            </a:r>
            <a:r>
              <a:rPr lang="ko-KR" altLang="en-US" baseline="0" dirty="0"/>
              <a:t> 이벤트 발행</a:t>
            </a:r>
            <a:endParaRPr lang="en-US" altLang="ko-KR" baseline="0" dirty="0"/>
          </a:p>
          <a:p>
            <a:r>
              <a:rPr lang="en-US" altLang="ko-KR" baseline="0" dirty="0"/>
              <a:t>    User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Penalty </a:t>
            </a:r>
            <a:r>
              <a:rPr lang="ko-KR" altLang="en-US" baseline="0" dirty="0" err="1"/>
              <a:t>카운팅</a:t>
            </a:r>
            <a:r>
              <a:rPr lang="ko-KR" altLang="en-US" baseline="0" dirty="0"/>
              <a:t> 처리하고 </a:t>
            </a:r>
            <a:r>
              <a:rPr lang="en-US" altLang="ko-KR" baseline="0" dirty="0"/>
              <a:t>Penalty </a:t>
            </a:r>
            <a:r>
              <a:rPr lang="ko-KR" altLang="en-US" baseline="0" dirty="0" err="1"/>
              <a:t>카운팅</a:t>
            </a:r>
            <a:r>
              <a:rPr lang="ko-KR" altLang="en-US" baseline="0" dirty="0"/>
              <a:t> 처리 결과 이벤트로 발행</a:t>
            </a:r>
            <a:endParaRPr lang="en-US" altLang="ko-KR" baseline="0" dirty="0"/>
          </a:p>
          <a:p>
            <a:r>
              <a:rPr lang="en-US" altLang="ko-KR" baseline="0" dirty="0"/>
              <a:t>    Success</a:t>
            </a:r>
            <a:r>
              <a:rPr lang="ko-KR" altLang="en-US" baseline="0" dirty="0"/>
              <a:t>면 메일 발송</a:t>
            </a:r>
            <a:r>
              <a:rPr lang="en-US" altLang="ko-KR" baseline="0" dirty="0"/>
              <a:t>, Fail</a:t>
            </a:r>
            <a:r>
              <a:rPr lang="ko-KR" altLang="en-US" baseline="0" dirty="0"/>
              <a:t>이면 </a:t>
            </a:r>
            <a:r>
              <a:rPr lang="en-US" altLang="ko-KR" baseline="0" dirty="0"/>
              <a:t>Accusation</a:t>
            </a:r>
            <a:r>
              <a:rPr lang="ko-KR" altLang="en-US" baseline="0" dirty="0"/>
              <a:t>에서 롤백처리하고 끝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86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Saga</a:t>
            </a:r>
            <a:r>
              <a:rPr lang="ko-KR" altLang="en-US" dirty="0"/>
              <a:t>패턴</a:t>
            </a:r>
            <a:endParaRPr lang="en-US" altLang="ko-KR" dirty="0"/>
          </a:p>
          <a:p>
            <a:r>
              <a:rPr lang="ko-KR" altLang="en-US" dirty="0"/>
              <a:t>위 예시는 파티 등록 실패 시 보상 처리</a:t>
            </a:r>
            <a:r>
              <a:rPr lang="en-US" altLang="ko-KR" dirty="0"/>
              <a:t>(Rollback)</a:t>
            </a:r>
            <a:r>
              <a:rPr lang="ko-KR" altLang="en-US" dirty="0"/>
              <a:t>하는 부분 </a:t>
            </a:r>
            <a:endParaRPr lang="en-US" altLang="ko-KR" dirty="0"/>
          </a:p>
          <a:p>
            <a:r>
              <a:rPr lang="ko-KR" altLang="en-US" dirty="0" err="1"/>
              <a:t>분리되어있는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때문에 트랜잭션 처리를 할 수 없기 때문에 위와 같은 패턴으로 처리한다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27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Zuul</a:t>
            </a:r>
            <a:r>
              <a:rPr lang="ko-KR" altLang="en-US" dirty="0"/>
              <a:t> 대신 </a:t>
            </a:r>
            <a:r>
              <a:rPr lang="en-US" altLang="ko-KR" dirty="0"/>
              <a:t>SCG </a:t>
            </a:r>
            <a:r>
              <a:rPr lang="ko-KR" altLang="en-US" dirty="0"/>
              <a:t>사용한 이유는 </a:t>
            </a:r>
            <a:r>
              <a:rPr lang="en-US" altLang="ko-KR" dirty="0" err="1"/>
              <a:t>Zuul</a:t>
            </a:r>
            <a:r>
              <a:rPr lang="ko-KR" altLang="en-US" dirty="0"/>
              <a:t>은 신규 개발이 이루어 지지 않고 비동기 형식을 띄기 때문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Kubernetes</a:t>
            </a:r>
            <a:r>
              <a:rPr lang="ko-KR" altLang="en-US" dirty="0"/>
              <a:t>의 게이트웨이 대신 </a:t>
            </a:r>
            <a:r>
              <a:rPr lang="en-US" altLang="ko-KR" dirty="0"/>
              <a:t>SCG</a:t>
            </a:r>
            <a:r>
              <a:rPr lang="ko-KR" altLang="en-US" dirty="0"/>
              <a:t>를 사용한 이유는 인증 인가를 위해서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2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 </a:t>
            </a:r>
            <a:r>
              <a:rPr lang="ko-KR" altLang="en-US" dirty="0"/>
              <a:t>테스트 할 때는 </a:t>
            </a:r>
            <a:r>
              <a:rPr lang="en-US" altLang="ko-KR" dirty="0"/>
              <a:t>Siege –c200</a:t>
            </a:r>
            <a:r>
              <a:rPr lang="en-US" altLang="ko-KR" baseline="0" dirty="0"/>
              <a:t> –t200S </a:t>
            </a:r>
            <a:r>
              <a:rPr lang="ko-KR" altLang="en-US" baseline="0" dirty="0"/>
              <a:t>이정도 했었음</a:t>
            </a:r>
            <a:endParaRPr lang="en-US" altLang="ko-KR" baseline="0" dirty="0"/>
          </a:p>
          <a:p>
            <a:r>
              <a:rPr lang="ko-KR" altLang="en-US" baseline="0" dirty="0"/>
              <a:t>흠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배치는 이따 </a:t>
            </a:r>
            <a:r>
              <a:rPr lang="ko-KR" altLang="en-US" baseline="0" dirty="0" err="1"/>
              <a:t>할게용</a:t>
            </a:r>
            <a:r>
              <a:rPr lang="ko-KR" altLang="en-US" baseline="0" dirty="0"/>
              <a:t> 뭔가 이상하네요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961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</a:t>
            </a:r>
            <a:r>
              <a:rPr lang="en-US" altLang="ko-KR" dirty="0"/>
              <a:t>Virtual Service </a:t>
            </a:r>
            <a:r>
              <a:rPr lang="en-US" altLang="ko-KR" dirty="0" err="1"/>
              <a:t>Istio</a:t>
            </a:r>
            <a:r>
              <a:rPr lang="en-US" altLang="ko-KR" baseline="0" dirty="0"/>
              <a:t> Ingress Gateway </a:t>
            </a:r>
            <a:r>
              <a:rPr lang="ko-KR" altLang="en-US" baseline="0" dirty="0"/>
              <a:t>설명</a:t>
            </a:r>
            <a:endParaRPr lang="en-US" altLang="ko-KR" baseline="0" dirty="0"/>
          </a:p>
          <a:p>
            <a:r>
              <a:rPr lang="en-US" altLang="ko-KR" baseline="0" dirty="0" err="1"/>
              <a:t>VirtualService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URL </a:t>
            </a:r>
            <a:r>
              <a:rPr lang="ko-KR" altLang="en-US" baseline="0" dirty="0"/>
              <a:t>라우팅 명시하는 부분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api</a:t>
            </a:r>
            <a:r>
              <a:rPr lang="ko-KR" altLang="en-US" dirty="0"/>
              <a:t>가 </a:t>
            </a:r>
            <a:r>
              <a:rPr lang="en-US" altLang="ko-KR" dirty="0"/>
              <a:t>prefix</a:t>
            </a:r>
            <a:r>
              <a:rPr lang="ko-KR" altLang="en-US" dirty="0" err="1"/>
              <a:t>인거는</a:t>
            </a:r>
            <a:r>
              <a:rPr lang="ko-KR" altLang="en-US" dirty="0"/>
              <a:t> 내부로 보내고</a:t>
            </a:r>
            <a:endParaRPr lang="en-US" altLang="ko-KR" dirty="0"/>
          </a:p>
          <a:p>
            <a:r>
              <a:rPr lang="ko-KR" altLang="en-US" dirty="0"/>
              <a:t>나머지는 </a:t>
            </a:r>
            <a:r>
              <a:rPr lang="en-US" altLang="ko-KR" dirty="0"/>
              <a:t>front</a:t>
            </a:r>
            <a:r>
              <a:rPr lang="ko-KR" altLang="en-US" dirty="0"/>
              <a:t>로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Kiali</a:t>
            </a:r>
            <a:r>
              <a:rPr lang="ko-KR" altLang="en-US" dirty="0"/>
              <a:t>로 모니터링 하고 있었다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Envoy</a:t>
            </a:r>
            <a:r>
              <a:rPr lang="en-US" altLang="ko-KR" baseline="0" dirty="0"/>
              <a:t> Proxy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kubectl</a:t>
            </a:r>
            <a:r>
              <a:rPr lang="en-US" altLang="ko-KR" baseline="0" dirty="0"/>
              <a:t> Injection enabled </a:t>
            </a:r>
            <a:r>
              <a:rPr lang="ko-KR" altLang="en-US" baseline="0" dirty="0" err="1"/>
              <a:t>뭐시기로</a:t>
            </a:r>
            <a:r>
              <a:rPr lang="ko-KR" altLang="en-US" baseline="0" dirty="0"/>
              <a:t> 설정했다</a:t>
            </a:r>
            <a:r>
              <a:rPr lang="en-US" altLang="ko-KR" baseline="0" dirty="0"/>
              <a:t>.</a:t>
            </a:r>
          </a:p>
          <a:p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kubectl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label namespace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mungta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istio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-injection=enabled (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네임스페이스에 떠있는 모든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pod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injection</a:t>
            </a:r>
            <a:r>
              <a:rPr lang="en-US" altLang="ko-KR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적용</a:t>
            </a:r>
            <a:r>
              <a:rPr lang="en-US" altLang="ko-KR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)</a:t>
            </a: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아니면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yaml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파일마다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injection </a:t>
            </a:r>
          </a:p>
          <a:p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2/2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로 뜨는게 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container</a:t>
            </a:r>
            <a:r>
              <a:rPr lang="en-US" altLang="ko-KR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lang="ko-KR" altLang="en-US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중 하나는 서비스 하나는 </a:t>
            </a:r>
            <a:r>
              <a:rPr lang="en-US" altLang="ko-KR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envoy proxy</a:t>
            </a:r>
          </a:p>
          <a:p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414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Istio</a:t>
            </a:r>
            <a:r>
              <a:rPr lang="en-US" altLang="ko-KR" dirty="0"/>
              <a:t> </a:t>
            </a:r>
            <a:r>
              <a:rPr lang="ko-KR" altLang="en-US" dirty="0"/>
              <a:t>적용된 모습이다</a:t>
            </a:r>
            <a:r>
              <a:rPr lang="en-US" altLang="ko-KR" dirty="0"/>
              <a:t>.</a:t>
            </a:r>
          </a:p>
          <a:p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VirtualService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: 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argocd</a:t>
            </a:r>
            <a:r>
              <a:rPr lang="en-US" altLang="ko-KR" sz="1200" b="0" i="0" baseline="0" dirty="0">
                <a:effectLst/>
                <a:latin typeface="+mn-lt"/>
                <a:ea typeface="+mn-ea"/>
                <a:cs typeface="+mn-cs"/>
                <a:sym typeface="맑은 고딕"/>
              </a:rPr>
              <a:t> common</a:t>
            </a:r>
            <a:endParaRPr lang="en-US" altLang="ko-KR" sz="1200" b="0" i="0" dirty="0">
              <a:effectLst/>
              <a:latin typeface="+mn-lt"/>
              <a:ea typeface="+mn-ea"/>
              <a:cs typeface="+mn-cs"/>
              <a:sym typeface="맑은 고딕"/>
            </a:endParaRPr>
          </a:p>
          <a:p>
            <a:pPr lvl="1"/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서비스 메시의 라우팅 규칙을 정의함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DestinationRule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: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적용 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(Circuit Breaker –</a:t>
            </a:r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yaml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파일 아직 안 올렸음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),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로드밸런싱을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통해 다른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파드로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넘어가지 않도록 정할 때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써먹을수도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있을 것 같다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..</a:t>
            </a:r>
          </a:p>
          <a:p>
            <a:pPr lvl="1"/>
            <a:r>
              <a:rPr lang="en-US" altLang="ko-KR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VirtualService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에 의해 특정 서비스로 </a:t>
            </a:r>
            <a:r>
              <a:rPr lang="ko-KR" altLang="en-US" sz="1200" b="0" i="0" dirty="0" err="1">
                <a:effectLst/>
                <a:latin typeface="+mn-lt"/>
                <a:ea typeface="+mn-ea"/>
                <a:cs typeface="+mn-cs"/>
                <a:sym typeface="맑은 고딕"/>
              </a:rPr>
              <a:t>라우팅되는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 트래픽에 대한 정책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, </a:t>
            </a:r>
            <a:r>
              <a:rPr lang="ko-KR" altLang="en-US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규칙을 정함</a:t>
            </a:r>
            <a:r>
              <a:rPr lang="en-US" altLang="ko-KR" sz="1200" b="0" i="0" dirty="0">
                <a:effectLst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r>
              <a:rPr lang="ko-KR" altLang="en-US" dirty="0" err="1"/>
              <a:t>서킷브레이커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트래픽을 받는 서비스에서 설정해두고</a:t>
            </a:r>
            <a:r>
              <a:rPr lang="en-US" altLang="ko-KR" dirty="0"/>
              <a:t>, </a:t>
            </a:r>
            <a:r>
              <a:rPr lang="ko-KR" altLang="en-US" dirty="0"/>
              <a:t>트래픽이 몰렸을 때 차단기를 내려서 </a:t>
            </a:r>
            <a:r>
              <a:rPr lang="en-US" altLang="ko-KR" dirty="0"/>
              <a:t>503</a:t>
            </a:r>
            <a:r>
              <a:rPr lang="ko-KR" altLang="en-US" dirty="0"/>
              <a:t>으로 </a:t>
            </a:r>
            <a:r>
              <a:rPr lang="ko-KR" altLang="en-US" dirty="0" err="1"/>
              <a:t>때려주기</a:t>
            </a:r>
            <a:r>
              <a:rPr lang="en-US" altLang="ko-KR" dirty="0"/>
              <a:t>.. </a:t>
            </a:r>
            <a:r>
              <a:rPr lang="ko-KR" altLang="en-US" dirty="0"/>
              <a:t>서비스 차단기 </a:t>
            </a:r>
            <a:r>
              <a:rPr lang="ko-KR" altLang="en-US" dirty="0" err="1"/>
              <a:t>내려져있는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 err="1"/>
              <a:t>초동안</a:t>
            </a:r>
            <a:r>
              <a:rPr lang="ko-KR" altLang="en-US" dirty="0"/>
              <a:t> 서버 이상 없는지 체크하고 다시 열어서 </a:t>
            </a:r>
            <a:r>
              <a:rPr lang="ko-KR" altLang="en-US" dirty="0" err="1"/>
              <a:t>장애전파가</a:t>
            </a:r>
            <a:r>
              <a:rPr lang="ko-KR" altLang="en-US" dirty="0"/>
              <a:t> 되지 않도록 조치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Pod</a:t>
            </a:r>
            <a:r>
              <a:rPr lang="ko-KR" altLang="en-US" dirty="0"/>
              <a:t>끼리 서로 </a:t>
            </a:r>
            <a:r>
              <a:rPr lang="en-US" altLang="ko-KR" dirty="0"/>
              <a:t>envoy proxy</a:t>
            </a:r>
            <a:r>
              <a:rPr lang="ko-KR" altLang="en-US" dirty="0"/>
              <a:t>로 주고 받는게 서비스 메시</a:t>
            </a:r>
            <a:endParaRPr lang="en-US" altLang="ko-KR" dirty="0"/>
          </a:p>
          <a:p>
            <a:r>
              <a:rPr lang="ko-KR" altLang="en-US" dirty="0"/>
              <a:t>이렇게 묶어서 </a:t>
            </a:r>
            <a:r>
              <a:rPr lang="en-US" altLang="ko-KR" dirty="0"/>
              <a:t>data</a:t>
            </a:r>
            <a:r>
              <a:rPr lang="en-US" altLang="ko-KR" baseline="0" dirty="0"/>
              <a:t> plane</a:t>
            </a:r>
            <a:r>
              <a:rPr lang="ko-KR" altLang="en-US" baseline="0" dirty="0"/>
              <a:t>이라고 부른다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Control plane</a:t>
            </a:r>
            <a:r>
              <a:rPr lang="ko-KR" altLang="en-US" baseline="0" dirty="0"/>
              <a:t>에서 트래픽을 컨트롤 할 수 있다</a:t>
            </a:r>
            <a:endParaRPr lang="en-US" altLang="ko-KR" baseline="0" dirty="0"/>
          </a:p>
          <a:p>
            <a:r>
              <a:rPr lang="en-US" altLang="ko-KR" baseline="0" dirty="0"/>
              <a:t>Citadel(</a:t>
            </a:r>
            <a:r>
              <a:rPr lang="ko-KR" altLang="en-US" baseline="0" dirty="0"/>
              <a:t>인증관련</a:t>
            </a:r>
            <a:r>
              <a:rPr lang="en-US" altLang="ko-KR" baseline="0" dirty="0"/>
              <a:t>)</a:t>
            </a:r>
            <a:r>
              <a:rPr lang="ko-KR" altLang="en-US" baseline="0" dirty="0"/>
              <a:t>인데 </a:t>
            </a:r>
            <a:r>
              <a:rPr lang="ko-KR" altLang="en-US" baseline="0" dirty="0" err="1"/>
              <a:t>기본만되어있음</a:t>
            </a:r>
            <a:endParaRPr lang="en-US" altLang="ko-KR" baseline="0" dirty="0"/>
          </a:p>
          <a:p>
            <a:r>
              <a:rPr lang="en-US" altLang="ko-KR" baseline="0" dirty="0"/>
              <a:t>Pilot</a:t>
            </a:r>
            <a:r>
              <a:rPr lang="ko-KR" altLang="en-US" baseline="0" dirty="0"/>
              <a:t>은 트래픽 관련된 설정을 하면 </a:t>
            </a:r>
            <a:r>
              <a:rPr lang="en-US" altLang="ko-KR" baseline="0" dirty="0"/>
              <a:t>envoy proxy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통신하는거</a:t>
            </a:r>
            <a:r>
              <a:rPr lang="ko-KR" altLang="en-US" baseline="0" dirty="0"/>
              <a:t> 알려줌</a:t>
            </a:r>
            <a:r>
              <a:rPr lang="en-US" altLang="ko-KR" baseline="0" dirty="0"/>
              <a:t>(retry, </a:t>
            </a:r>
            <a:r>
              <a:rPr lang="en-US" altLang="ko-KR" baseline="0" dirty="0" err="1"/>
              <a:t>circuitbreaker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설정등</a:t>
            </a:r>
            <a:r>
              <a:rPr lang="en-US" altLang="ko-KR" baseline="0" dirty="0"/>
              <a:t>) </a:t>
            </a:r>
          </a:p>
          <a:p>
            <a:r>
              <a:rPr lang="en-US" altLang="ko-KR" baseline="0" dirty="0"/>
              <a:t>Mixer</a:t>
            </a:r>
            <a:r>
              <a:rPr lang="ko-KR" altLang="en-US" baseline="0" dirty="0"/>
              <a:t>가 프록시에서 모은 트래픽들을 수집을 해서 </a:t>
            </a:r>
            <a:r>
              <a:rPr lang="en-US" altLang="ko-KR" baseline="0" dirty="0"/>
              <a:t>Adapter (API</a:t>
            </a:r>
            <a:r>
              <a:rPr lang="ko-KR" altLang="en-US" baseline="0" dirty="0" err="1"/>
              <a:t>제공해줌</a:t>
            </a:r>
            <a:r>
              <a:rPr lang="ko-KR" altLang="en-US" baseline="0" dirty="0"/>
              <a:t> </a:t>
            </a:r>
            <a:r>
              <a:rPr lang="en-US" altLang="ko-KR" baseline="0" dirty="0"/>
              <a:t>:</a:t>
            </a:r>
            <a:r>
              <a:rPr lang="en-US" altLang="ko-KR" baseline="0" dirty="0" err="1"/>
              <a:t>Zipkin</a:t>
            </a:r>
            <a:r>
              <a:rPr lang="ko-KR" altLang="en-US" baseline="0" dirty="0"/>
              <a:t>이랑 프로메테우스 연결해서 </a:t>
            </a:r>
            <a:r>
              <a:rPr lang="ko-KR" altLang="en-US" baseline="0" dirty="0" err="1"/>
              <a:t>메트릭</a:t>
            </a:r>
            <a:r>
              <a:rPr lang="ko-KR" altLang="en-US" baseline="0" dirty="0"/>
              <a:t> 데이터 넘겨줬음</a:t>
            </a:r>
            <a:r>
              <a:rPr lang="en-US" altLang="ko-KR" baseline="0" dirty="0"/>
              <a:t>)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메트릭</a:t>
            </a:r>
            <a:r>
              <a:rPr lang="ko-KR" altLang="en-US" dirty="0"/>
              <a:t> 데이터 가지고 </a:t>
            </a:r>
            <a:r>
              <a:rPr lang="en-US" altLang="ko-KR" dirty="0" err="1"/>
              <a:t>kiali</a:t>
            </a:r>
            <a:r>
              <a:rPr lang="en-US" altLang="ko-KR" dirty="0"/>
              <a:t>, jaeger </a:t>
            </a:r>
            <a:r>
              <a:rPr lang="ko-KR" altLang="en-US" dirty="0"/>
              <a:t>요놈들 다 써먹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457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이거 저희가 </a:t>
            </a:r>
            <a:r>
              <a:rPr lang="ko-KR" altLang="en-US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배포할때</a:t>
            </a:r>
            <a:r>
              <a:rPr lang="ko-KR" altLang="en-US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했던 짓 고대로 적은 겁니다</a:t>
            </a:r>
            <a:r>
              <a:rPr lang="en-US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555555"/>
              </a:solidFill>
              <a:latin typeface="+mn-lt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argocd에서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배포한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차트는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배포로 등록되지 않습니다.</a:t>
            </a:r>
            <a:endParaRPr lang="ko-KR" altLang="ko-KR" dirty="0">
              <a:latin typeface="+mn-lt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list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-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n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tomcat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명령어를 치면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argocd로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배포한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tomcat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chart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가 나타나지 않습니다. </a:t>
            </a:r>
            <a:r>
              <a:rPr lang="ko-KR" altLang="ko-KR" dirty="0">
                <a:latin typeface="+mn-lt"/>
                <a:ea typeface="여기어때 잘난체" panose="020B0600000101010101" pitchFamily="50" charset="-127"/>
              </a:rPr>
              <a:t> 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이는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argocd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가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chart를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다음과 같이 배포하기 때문입니다.</a:t>
            </a:r>
            <a:endParaRPr lang="ko-KR" altLang="ko-KR" sz="800" dirty="0">
              <a:solidFill>
                <a:srgbClr val="ABB2BF"/>
              </a:solidFill>
              <a:latin typeface="+mn-lt"/>
              <a:ea typeface="여기어때 잘난체" panose="020B0600000101010101" pitchFamily="50" charset="-127"/>
              <a:cs typeface="Courier New" panose="02070309020205020404" pitchFamily="49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helm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template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 . &lt;</a:t>
            </a: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options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&gt; | </a:t>
            </a: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kubectl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 </a:t>
            </a: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apply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 -</a:t>
            </a:r>
            <a:r>
              <a:rPr lang="ko-KR" altLang="ko-KR" sz="800" dirty="0" err="1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f</a:t>
            </a:r>
            <a:r>
              <a:rPr lang="ko-KR" altLang="ko-KR" sz="800" dirty="0">
                <a:solidFill>
                  <a:srgbClr val="ABB2BF"/>
                </a:solidFill>
                <a:latin typeface="+mn-lt"/>
                <a:ea typeface="여기어때 잘난체" panose="020B0600000101010101" pitchFamily="50" charset="-127"/>
                <a:cs typeface="Courier New" panose="02070309020205020404" pitchFamily="49" charset="0"/>
              </a:rPr>
              <a:t> -​</a:t>
            </a:r>
            <a:endParaRPr lang="ko-KR" altLang="ko-KR" sz="500" dirty="0">
              <a:latin typeface="+mn-lt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 </a:t>
            </a:r>
            <a:endParaRPr lang="ko-KR" altLang="ko-KR" dirty="0">
              <a:latin typeface="+mn-lt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그렇기 때문에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argocd로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을 배포한다면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helm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명령어를 사용할 수 없습니다.</a:t>
            </a:r>
            <a:endParaRPr lang="ko-KR" altLang="ko-KR" dirty="0">
              <a:latin typeface="+mn-lt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argocd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로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deploy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, </a:t>
            </a:r>
            <a:r>
              <a:rPr lang="ko-KR" altLang="ko-KR" dirty="0" err="1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rollback을</a:t>
            </a:r>
            <a:r>
              <a:rPr lang="ko-KR" altLang="ko-KR" dirty="0">
                <a:solidFill>
                  <a:srgbClr val="555555"/>
                </a:solidFill>
                <a:latin typeface="+mn-lt"/>
                <a:ea typeface="여기어때 잘난체" panose="020B0600000101010101" pitchFamily="50" charset="-127"/>
              </a:rPr>
              <a:t> 해야 합니다.</a:t>
            </a:r>
            <a:endParaRPr lang="ko-KR" altLang="ko-KR" dirty="0">
              <a:latin typeface="+mn-lt"/>
              <a:ea typeface="여기어때 잘난체" panose="020B0600000101010101" pitchFamily="50" charset="-127"/>
            </a:endParaRPr>
          </a:p>
          <a:p>
            <a:endParaRPr lang="ko-KR" altLang="en-US" dirty="0">
              <a:latin typeface="+mn-lt"/>
              <a:ea typeface="여기어때 잘난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21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장에 </a:t>
            </a:r>
            <a:r>
              <a:rPr lang="ko-KR" altLang="en-US" dirty="0" err="1"/>
              <a:t>있던거</a:t>
            </a:r>
            <a:r>
              <a:rPr lang="ko-KR" altLang="en-US" dirty="0"/>
              <a:t> 순서대로 캡처한 화면</a:t>
            </a:r>
            <a:endParaRPr lang="en-US" altLang="ko-KR" dirty="0"/>
          </a:p>
          <a:p>
            <a:r>
              <a:rPr lang="ko-KR" altLang="en-US" dirty="0"/>
              <a:t>이미지 저장은 </a:t>
            </a:r>
            <a:r>
              <a:rPr lang="en-US" altLang="ko-KR" dirty="0"/>
              <a:t>ACR</a:t>
            </a:r>
            <a:r>
              <a:rPr lang="ko-KR" altLang="en-US" dirty="0"/>
              <a:t>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7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헬름</a:t>
            </a:r>
            <a:r>
              <a:rPr lang="ko-KR" altLang="en-US" dirty="0"/>
              <a:t> 차트로 </a:t>
            </a:r>
            <a:r>
              <a:rPr lang="ko-KR" altLang="en-US" dirty="0" err="1"/>
              <a:t>배포관련</a:t>
            </a:r>
            <a:r>
              <a:rPr lang="ko-KR" altLang="en-US" dirty="0"/>
              <a:t> </a:t>
            </a:r>
            <a:r>
              <a:rPr lang="ko-KR" altLang="en-US" dirty="0" err="1"/>
              <a:t>설정등을</a:t>
            </a:r>
            <a:r>
              <a:rPr lang="ko-KR" altLang="en-US" dirty="0"/>
              <a:t> 가져다 쓴다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r>
              <a:rPr lang="en-US" altLang="ko-KR" baseline="0" dirty="0" err="1"/>
              <a:t>ArgoCD</a:t>
            </a:r>
            <a:r>
              <a:rPr lang="ko-KR" altLang="en-US" baseline="0" dirty="0"/>
              <a:t>를 이용해서 </a:t>
            </a:r>
            <a:r>
              <a:rPr lang="en-US" altLang="ko-KR" baseline="0" dirty="0"/>
              <a:t>Blue-Green (</a:t>
            </a:r>
            <a:r>
              <a:rPr lang="en-US" altLang="ko-KR" baseline="0" dirty="0" err="1"/>
              <a:t>Kind:Rollout</a:t>
            </a:r>
            <a:r>
              <a:rPr lang="en-US" altLang="ko-KR" baseline="0" dirty="0"/>
              <a:t>) </a:t>
            </a:r>
            <a:r>
              <a:rPr lang="ko-KR" altLang="en-US" baseline="0" dirty="0"/>
              <a:t>배포를 쉽게 해준다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롤백도 쉽다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카나리배포는</a:t>
            </a:r>
            <a:r>
              <a:rPr lang="ko-KR" altLang="en-US" baseline="0" dirty="0"/>
              <a:t> 지원하지 않는지</a:t>
            </a:r>
            <a:r>
              <a:rPr lang="en-US" altLang="ko-KR" baseline="0" dirty="0"/>
              <a:t>? (</a:t>
            </a:r>
            <a:r>
              <a:rPr lang="en-US" altLang="ko-KR" baseline="0" dirty="0" err="1"/>
              <a:t>istio</a:t>
            </a:r>
            <a:r>
              <a:rPr lang="ko-KR" altLang="en-US" baseline="0" dirty="0"/>
              <a:t>에서 </a:t>
            </a:r>
            <a:r>
              <a:rPr lang="ko-KR" altLang="en-US" baseline="0" dirty="0" err="1"/>
              <a:t>할때는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destination rule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label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percentage</a:t>
            </a:r>
            <a:r>
              <a:rPr lang="ko-KR" altLang="en-US" baseline="0" dirty="0"/>
              <a:t>로 나눠서 기재해준다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동일한 </a:t>
            </a:r>
            <a:r>
              <a:rPr lang="en-US" altLang="ko-KR" baseline="0" dirty="0" err="1"/>
              <a:t>RollOut</a:t>
            </a:r>
            <a:r>
              <a:rPr lang="en-US" altLang="ko-KR" baseline="0" dirty="0"/>
              <a:t> </a:t>
            </a:r>
            <a:r>
              <a:rPr lang="ko-KR" altLang="en-US" baseline="0" dirty="0"/>
              <a:t>방식</a:t>
            </a:r>
            <a:r>
              <a:rPr lang="en-US" altLang="ko-KR" baseline="0" dirty="0"/>
              <a:t>. </a:t>
            </a:r>
            <a:r>
              <a:rPr lang="ko-KR" altLang="en-US" baseline="0" dirty="0"/>
              <a:t>코드만 좀 다름</a:t>
            </a:r>
            <a:endParaRPr lang="en-US" altLang="ko-KR" baseline="0" dirty="0"/>
          </a:p>
          <a:p>
            <a:r>
              <a:rPr lang="en-US" altLang="ko-KR" baseline="0" dirty="0"/>
              <a:t>-&gt; Blue-Green </a:t>
            </a:r>
            <a:r>
              <a:rPr lang="ko-KR" altLang="en-US" baseline="0" dirty="0"/>
              <a:t>배포 </a:t>
            </a:r>
            <a:r>
              <a:rPr lang="ko-KR" altLang="en-US" baseline="0" dirty="0" err="1"/>
              <a:t>왜씀</a:t>
            </a:r>
            <a:r>
              <a:rPr lang="en-US" altLang="ko-KR" baseline="0" dirty="0"/>
              <a:t>? =&gt; </a:t>
            </a:r>
            <a:r>
              <a:rPr lang="ko-KR" altLang="en-US" baseline="0" dirty="0"/>
              <a:t>간단하고 롤백 쉬워서 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이용자가 적기때문에 굳이 많은 </a:t>
            </a:r>
            <a:r>
              <a:rPr lang="en-US" altLang="ko-KR" baseline="0" dirty="0"/>
              <a:t>Pod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필요없음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                                       일부만 먼저 배포 조치하고 테스트하는 </a:t>
            </a:r>
            <a:r>
              <a:rPr lang="ko-KR" altLang="en-US" baseline="0" dirty="0" err="1"/>
              <a:t>카나리배포를</a:t>
            </a:r>
            <a:r>
              <a:rPr lang="ko-KR" altLang="en-US" baseline="0" dirty="0"/>
              <a:t> 굳이 사용할 필요가 없었음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85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전장까지는 이렇게 세팅하였다고 여기부터는 구축된 </a:t>
            </a:r>
            <a:r>
              <a:rPr lang="en-US" altLang="ko-KR" dirty="0"/>
              <a:t>CI/CD </a:t>
            </a:r>
            <a:r>
              <a:rPr lang="ko-KR" altLang="en-US" dirty="0"/>
              <a:t>실제 결과</a:t>
            </a:r>
            <a:endParaRPr lang="en-US" altLang="ko-KR" dirty="0"/>
          </a:p>
          <a:p>
            <a:r>
              <a:rPr lang="en-US" altLang="ko-KR" dirty="0"/>
              <a:t>Accusation </a:t>
            </a:r>
            <a:r>
              <a:rPr lang="ko-KR" altLang="en-US" dirty="0"/>
              <a:t>으로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66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Argocd</a:t>
            </a:r>
            <a:r>
              <a:rPr lang="en-US" altLang="ko-KR" dirty="0"/>
              <a:t> Helm Charts</a:t>
            </a:r>
            <a:r>
              <a:rPr lang="en-US" altLang="ko-KR" baseline="0" dirty="0"/>
              <a:t> (</a:t>
            </a:r>
            <a:r>
              <a:rPr lang="en-US" altLang="ko-KR" baseline="0" dirty="0" err="1"/>
              <a:t>values.yaml</a:t>
            </a:r>
            <a:r>
              <a:rPr lang="en-US" altLang="ko-KR" baseline="0" dirty="0"/>
              <a:t>(</a:t>
            </a:r>
            <a:r>
              <a:rPr lang="ko-KR" altLang="en-US" baseline="0" dirty="0"/>
              <a:t>각종 값들 </a:t>
            </a:r>
            <a:r>
              <a:rPr lang="ko-KR" altLang="en-US" baseline="0" dirty="0" err="1"/>
              <a:t>분리해놓은</a:t>
            </a:r>
            <a:r>
              <a:rPr lang="ko-KR" altLang="en-US" baseline="0" dirty="0"/>
              <a:t> 파일</a:t>
            </a:r>
            <a:r>
              <a:rPr lang="en-US" altLang="ko-KR" baseline="0" dirty="0"/>
              <a:t>) templates</a:t>
            </a:r>
            <a:r>
              <a:rPr lang="ko-KR" altLang="en-US" baseline="0" dirty="0"/>
              <a:t>에 필요한 </a:t>
            </a:r>
            <a:r>
              <a:rPr lang="en-US" altLang="ko-KR" baseline="0" dirty="0" err="1"/>
              <a:t>yaml</a:t>
            </a:r>
            <a:r>
              <a:rPr lang="en-US" altLang="ko-KR" baseline="0" dirty="0"/>
              <a:t> </a:t>
            </a:r>
            <a:r>
              <a:rPr lang="ko-KR" altLang="en-US" baseline="0" dirty="0"/>
              <a:t>만들어서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Manifest </a:t>
            </a:r>
            <a:r>
              <a:rPr lang="ko-KR" altLang="en-US" baseline="0" dirty="0"/>
              <a:t>파일에서 값이 다르면 </a:t>
            </a:r>
            <a:r>
              <a:rPr lang="en-US" altLang="ko-KR" baseline="0" dirty="0" err="1"/>
              <a:t>argocd</a:t>
            </a:r>
            <a:r>
              <a:rPr lang="ko-KR" altLang="en-US" baseline="0" dirty="0"/>
              <a:t>가 배포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저희 </a:t>
            </a:r>
            <a:r>
              <a:rPr lang="en-US" altLang="ko-KR" dirty="0"/>
              <a:t>APP </a:t>
            </a:r>
            <a:r>
              <a:rPr lang="ko-KR" altLang="en-US" dirty="0" err="1"/>
              <a:t>만들때</a:t>
            </a:r>
            <a:r>
              <a:rPr lang="ko-KR" altLang="en-US" dirty="0"/>
              <a:t> </a:t>
            </a:r>
            <a:r>
              <a:rPr lang="en-US" altLang="ko-KR" dirty="0"/>
              <a:t>auto Sync </a:t>
            </a:r>
            <a:r>
              <a:rPr lang="ko-KR" altLang="en-US" dirty="0" err="1"/>
              <a:t>걸어놨읍니다</a:t>
            </a:r>
            <a:r>
              <a:rPr lang="en-US" altLang="ko-KR" dirty="0"/>
              <a:t>. </a:t>
            </a:r>
          </a:p>
          <a:p>
            <a:r>
              <a:rPr lang="en-US" altLang="ko-KR" baseline="0" dirty="0" err="1"/>
              <a:t>argocd</a:t>
            </a:r>
            <a:r>
              <a:rPr lang="ko-KR" altLang="en-US" baseline="0" dirty="0"/>
              <a:t>가 </a:t>
            </a:r>
            <a:r>
              <a:rPr lang="en-US" altLang="ko-KR" baseline="0" dirty="0" err="1"/>
              <a:t>montoring</a:t>
            </a:r>
            <a:r>
              <a:rPr lang="ko-KR" altLang="en-US" baseline="0" dirty="0" err="1"/>
              <a:t>하는디</a:t>
            </a:r>
            <a:r>
              <a:rPr lang="ko-KR" altLang="en-US" baseline="0" dirty="0"/>
              <a:t> </a:t>
            </a:r>
            <a:r>
              <a:rPr lang="en-US" altLang="ko-KR" baseline="0" dirty="0"/>
              <a:t>metrics </a:t>
            </a:r>
            <a:r>
              <a:rPr lang="ko-KR" altLang="en-US" baseline="0" dirty="0"/>
              <a:t>서버에서 모니터링</a:t>
            </a:r>
            <a:endParaRPr lang="en-US" altLang="ko-KR" baseline="0" dirty="0"/>
          </a:p>
          <a:p>
            <a:r>
              <a:rPr lang="en-US" altLang="ko-KR" baseline="0" dirty="0"/>
              <a:t>Tag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jenkins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해놓은거고</a:t>
            </a:r>
            <a:r>
              <a:rPr lang="ko-KR" altLang="en-US" baseline="0" dirty="0"/>
              <a:t> </a:t>
            </a:r>
            <a:r>
              <a:rPr lang="en-US" altLang="ko-KR" baseline="0" dirty="0"/>
              <a:t>helm-repository</a:t>
            </a:r>
            <a:r>
              <a:rPr lang="ko-KR" altLang="en-US" baseline="0" dirty="0"/>
              <a:t>의 파일이 변경되면 </a:t>
            </a:r>
            <a:r>
              <a:rPr lang="en-US" altLang="ko-KR" baseline="0" dirty="0" err="1"/>
              <a:t>git</a:t>
            </a:r>
            <a:r>
              <a:rPr lang="ko-KR" altLang="en-US" baseline="0" dirty="0"/>
              <a:t>에서 감지해서 자동 배포를 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Helm</a:t>
            </a:r>
            <a:r>
              <a:rPr lang="ko-KR" altLang="en-US" baseline="0" dirty="0"/>
              <a:t>에서 만든 </a:t>
            </a:r>
            <a:r>
              <a:rPr lang="en-US" altLang="ko-KR" baseline="0" dirty="0" err="1"/>
              <a:t>value.Yaml</a:t>
            </a:r>
            <a:r>
              <a:rPr lang="ko-KR" altLang="en-US" baseline="0" dirty="0"/>
              <a:t>파일같은 것들만 </a:t>
            </a:r>
            <a:r>
              <a:rPr lang="ko-KR" altLang="en-US" baseline="0" dirty="0" err="1"/>
              <a:t>변경되었을때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굳이 </a:t>
            </a:r>
            <a:r>
              <a:rPr lang="en-US" altLang="ko-KR" baseline="0" dirty="0" err="1"/>
              <a:t>jenkins</a:t>
            </a:r>
            <a:r>
              <a:rPr lang="ko-KR" altLang="en-US" baseline="0" dirty="0"/>
              <a:t>에서 한 것처럼 </a:t>
            </a:r>
            <a:r>
              <a:rPr lang="ko-KR" altLang="en-US" baseline="0" dirty="0" err="1"/>
              <a:t>도커빌드를</a:t>
            </a:r>
            <a:r>
              <a:rPr lang="ko-KR" altLang="en-US" baseline="0" dirty="0"/>
              <a:t> 하지 않고 배포함 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환경배포</a:t>
            </a:r>
            <a:r>
              <a:rPr lang="en-US" altLang="ko-KR" baseline="0" dirty="0"/>
              <a:t>vs</a:t>
            </a:r>
            <a:r>
              <a:rPr lang="ko-KR" altLang="en-US" baseline="0" dirty="0" err="1"/>
              <a:t>서비스배포</a:t>
            </a:r>
            <a:r>
              <a:rPr lang="ko-KR" altLang="en-US" baseline="0" dirty="0"/>
              <a:t> </a:t>
            </a:r>
            <a:r>
              <a:rPr lang="en-US" altLang="ko-KR" baseline="0" dirty="0"/>
              <a:t>- </a:t>
            </a:r>
            <a:r>
              <a:rPr lang="ko-KR" altLang="en-US" baseline="0" dirty="0"/>
              <a:t>역할 분리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 err="1"/>
              <a:t>Argocd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안햇으면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aks</a:t>
            </a:r>
            <a:r>
              <a:rPr lang="ko-KR" altLang="en-US" baseline="0" dirty="0"/>
              <a:t>에서 </a:t>
            </a:r>
            <a:r>
              <a:rPr lang="en-US" altLang="ko-KR" baseline="0" dirty="0" err="1"/>
              <a:t>configmap</a:t>
            </a:r>
            <a:r>
              <a:rPr lang="ko-KR" altLang="en-US" baseline="0" dirty="0" err="1"/>
              <a:t>이런거</a:t>
            </a:r>
            <a:r>
              <a:rPr lang="ko-KR" altLang="en-US" baseline="0" dirty="0"/>
              <a:t> 먼저 배포하고 다시 </a:t>
            </a:r>
            <a:r>
              <a:rPr lang="ko-KR" altLang="en-US" baseline="0" dirty="0" err="1"/>
              <a:t>해야되는</a:t>
            </a:r>
            <a:r>
              <a:rPr lang="ko-KR" altLang="en-US" baseline="0" dirty="0"/>
              <a:t> 그런 불편함이 있었을 것</a:t>
            </a:r>
            <a:r>
              <a:rPr lang="en-US" altLang="ko-KR" baseline="0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57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HPA (</a:t>
            </a:r>
            <a:r>
              <a:rPr lang="en-US" altLang="ko-KR" dirty="0" err="1"/>
              <a:t>HorizaontalPodAutoscaler</a:t>
            </a:r>
            <a:r>
              <a:rPr lang="en-US" altLang="ko-KR" dirty="0"/>
              <a:t>)</a:t>
            </a:r>
          </a:p>
          <a:p>
            <a:r>
              <a:rPr lang="en-US" altLang="ko-KR" baseline="0" dirty="0"/>
              <a:t> 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 pod -n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mungta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Kubectl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get 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hpa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–n </a:t>
            </a:r>
            <a:r>
              <a:rPr lang="en-US" altLang="ko-KR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mungta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모니터링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Helm charts templates</a:t>
            </a:r>
            <a:r>
              <a:rPr lang="ko-KR" altLang="en-US" baseline="0" dirty="0"/>
              <a:t>에 만들어 놓은 </a:t>
            </a:r>
            <a:r>
              <a:rPr lang="en-US" altLang="ko-KR" baseline="0" dirty="0" err="1"/>
              <a:t>yaml</a:t>
            </a:r>
            <a:endParaRPr lang="en-US" altLang="ko-KR" baseline="0" dirty="0"/>
          </a:p>
          <a:p>
            <a:r>
              <a:rPr lang="en-US" altLang="ko-KR" baseline="0" dirty="0"/>
              <a:t>-</a:t>
            </a:r>
            <a:r>
              <a:rPr lang="en-US" altLang="ko-KR" baseline="0" dirty="0" err="1"/>
              <a:t>hpa.yaml</a:t>
            </a:r>
            <a:r>
              <a:rPr lang="en-US" altLang="ko-KR" baseline="0" dirty="0"/>
              <a:t> : auto scale</a:t>
            </a:r>
          </a:p>
          <a:p>
            <a:r>
              <a:rPr lang="en-US" altLang="ko-KR" baseline="0" dirty="0"/>
              <a:t>-</a:t>
            </a:r>
            <a:r>
              <a:rPr lang="en-US" altLang="ko-KR" baseline="0" dirty="0" err="1"/>
              <a:t>deployment.yaml</a:t>
            </a:r>
            <a:r>
              <a:rPr lang="en-US" altLang="ko-KR" baseline="0" dirty="0"/>
              <a:t> : deployment </a:t>
            </a:r>
          </a:p>
          <a:p>
            <a:r>
              <a:rPr lang="en-US" altLang="ko-KR" baseline="0" dirty="0"/>
              <a:t>-</a:t>
            </a:r>
            <a:r>
              <a:rPr lang="en-US" altLang="ko-KR" baseline="0" dirty="0" err="1"/>
              <a:t>service.yaml</a:t>
            </a:r>
            <a:r>
              <a:rPr lang="en-US" altLang="ko-KR" baseline="0" dirty="0"/>
              <a:t> : service</a:t>
            </a:r>
          </a:p>
          <a:p>
            <a:r>
              <a:rPr lang="en-US" altLang="ko-KR" baseline="0" dirty="0"/>
              <a:t>-</a:t>
            </a:r>
            <a:r>
              <a:rPr lang="en-US" altLang="ko-KR" baseline="0" dirty="0" err="1"/>
              <a:t>configmap.yaml</a:t>
            </a:r>
            <a:r>
              <a:rPr lang="en-US" altLang="ko-KR" baseline="0" dirty="0"/>
              <a:t> : </a:t>
            </a:r>
            <a:r>
              <a:rPr lang="en-US" altLang="ko-KR" baseline="0" dirty="0" err="1"/>
              <a:t>configmap</a:t>
            </a:r>
            <a:endParaRPr lang="en-US" altLang="ko-KR" baseline="0" dirty="0"/>
          </a:p>
          <a:p>
            <a:r>
              <a:rPr lang="en-US" altLang="ko-KR" baseline="0" dirty="0"/>
              <a:t>-</a:t>
            </a:r>
            <a:r>
              <a:rPr lang="en-US" altLang="ko-KR" baseline="0" dirty="0" err="1"/>
              <a:t>values.yaml</a:t>
            </a:r>
            <a:r>
              <a:rPr lang="en-US" altLang="ko-KR" baseline="0" dirty="0"/>
              <a:t> : </a:t>
            </a:r>
            <a:r>
              <a:rPr lang="ko-KR" altLang="en-US" baseline="0" dirty="0" err="1"/>
              <a:t>환경별</a:t>
            </a:r>
            <a:r>
              <a:rPr lang="ko-KR" altLang="en-US" baseline="0" dirty="0"/>
              <a:t> 공통 </a:t>
            </a:r>
            <a:r>
              <a:rPr lang="ko-KR" altLang="en-US" baseline="0" dirty="0" err="1"/>
              <a:t>변수값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13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블루그린</a:t>
            </a:r>
            <a:r>
              <a:rPr lang="ko-KR" altLang="en-US" dirty="0"/>
              <a:t> 배포</a:t>
            </a:r>
            <a:r>
              <a:rPr lang="en-US" altLang="ko-KR" baseline="0" dirty="0"/>
              <a:t> </a:t>
            </a:r>
            <a:r>
              <a:rPr lang="ko-KR" altLang="en-US" dirty="0"/>
              <a:t>흐름대로 </a:t>
            </a:r>
            <a:endParaRPr lang="en-US" altLang="ko-KR" dirty="0"/>
          </a:p>
          <a:p>
            <a:r>
              <a:rPr lang="ko-KR" altLang="en-US" dirty="0" err="1"/>
              <a:t>신고관리</a:t>
            </a:r>
            <a:endParaRPr lang="en-US" altLang="ko-KR" dirty="0"/>
          </a:p>
          <a:p>
            <a:r>
              <a:rPr lang="en-US" altLang="ko-KR" dirty="0"/>
              <a:t>Pod </a:t>
            </a:r>
            <a:r>
              <a:rPr lang="ko-KR" altLang="en-US" dirty="0"/>
              <a:t>이미지 </a:t>
            </a:r>
            <a:r>
              <a:rPr lang="en-US" altLang="ko-KR" dirty="0"/>
              <a:t>tag 28 -&gt; tag29</a:t>
            </a:r>
            <a:r>
              <a:rPr lang="ko-KR" altLang="en-US" dirty="0"/>
              <a:t>를 붙여서 </a:t>
            </a:r>
            <a:r>
              <a:rPr lang="ko-KR" altLang="en-US" dirty="0" err="1"/>
              <a:t>하는디</a:t>
            </a:r>
            <a:r>
              <a:rPr lang="ko-KR" altLang="en-US" dirty="0"/>
              <a:t> </a:t>
            </a:r>
            <a:r>
              <a:rPr lang="ko-KR" altLang="en-US" dirty="0" err="1"/>
              <a:t>동글뱅이</a:t>
            </a:r>
            <a:r>
              <a:rPr lang="ko-KR" altLang="en-US" dirty="0"/>
              <a:t> 돌면서 </a:t>
            </a:r>
            <a:r>
              <a:rPr lang="en-US" altLang="ko-KR" dirty="0"/>
              <a:t>pod </a:t>
            </a:r>
            <a:r>
              <a:rPr lang="ko-KR" altLang="en-US" dirty="0"/>
              <a:t>추가되고 다 뜨면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pod</a:t>
            </a:r>
            <a:r>
              <a:rPr lang="ko-KR" altLang="en-US" dirty="0"/>
              <a:t>가 동작하고 근데 </a:t>
            </a:r>
            <a:r>
              <a:rPr lang="en-US" altLang="ko-KR" dirty="0"/>
              <a:t>service</a:t>
            </a:r>
            <a:r>
              <a:rPr lang="en-US" altLang="ko-KR" baseline="0" dirty="0"/>
              <a:t> endpoints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blue 28</a:t>
            </a:r>
            <a:r>
              <a:rPr lang="ko-KR" altLang="en-US" baseline="0" dirty="0"/>
              <a:t>에 있다가</a:t>
            </a:r>
            <a:endParaRPr lang="en-US" altLang="ko-KR" baseline="0" dirty="0"/>
          </a:p>
          <a:p>
            <a:r>
              <a:rPr lang="en-US" altLang="ko-KR" baseline="0" dirty="0"/>
              <a:t>Green 29 pod2</a:t>
            </a:r>
            <a:r>
              <a:rPr lang="ko-KR" altLang="en-US" baseline="0" dirty="0"/>
              <a:t>개가 정상 기동 되었다고 판단되면 </a:t>
            </a:r>
            <a:r>
              <a:rPr lang="en-US" altLang="ko-KR" baseline="0" dirty="0"/>
              <a:t>endpoints </a:t>
            </a:r>
            <a:r>
              <a:rPr lang="ko-KR" altLang="en-US" baseline="0" dirty="0"/>
              <a:t>넘어가고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</a:t>
            </a:r>
            <a:r>
              <a:rPr lang="en-US" altLang="ko-KR" baseline="0" dirty="0"/>
              <a:t>28</a:t>
            </a:r>
            <a:r>
              <a:rPr lang="ko-KR" altLang="en-US" baseline="0" dirty="0"/>
              <a:t>이미지는 다 없앤다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pod </a:t>
            </a:r>
            <a:r>
              <a:rPr lang="ko-KR" altLang="en-US" dirty="0"/>
              <a:t>눌러보면 </a:t>
            </a:r>
            <a:r>
              <a:rPr lang="en-US" altLang="ko-KR" dirty="0"/>
              <a:t>29</a:t>
            </a:r>
            <a:r>
              <a:rPr lang="ko-KR" altLang="en-US" dirty="0"/>
              <a:t>로 </a:t>
            </a:r>
            <a:r>
              <a:rPr lang="ko-KR" altLang="en-US" dirty="0" err="1"/>
              <a:t>바뀌어있음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프로메테우스 설정을 바꾸면 </a:t>
            </a:r>
            <a:r>
              <a:rPr lang="en-US" altLang="ko-KR" dirty="0" err="1"/>
              <a:t>argocd</a:t>
            </a:r>
            <a:r>
              <a:rPr lang="ko-KR" altLang="en-US" dirty="0"/>
              <a:t>에서 반영이 되냐</a:t>
            </a:r>
            <a:r>
              <a:rPr lang="en-US" altLang="ko-KR" dirty="0"/>
              <a:t>..? </a:t>
            </a:r>
          </a:p>
          <a:p>
            <a:r>
              <a:rPr lang="ko-KR" altLang="en-US" dirty="0" err="1"/>
              <a:t>슬랙</a:t>
            </a:r>
            <a:r>
              <a:rPr lang="ko-KR" altLang="en-US" dirty="0"/>
              <a:t> 어딘가에 있는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 err="1"/>
              <a:t>압축파일에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830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블루그린</a:t>
            </a:r>
            <a:r>
              <a:rPr lang="ko-KR" altLang="en-US" dirty="0"/>
              <a:t> 롤백 </a:t>
            </a:r>
            <a:endParaRPr lang="en-US" altLang="ko-KR" dirty="0"/>
          </a:p>
          <a:p>
            <a:r>
              <a:rPr lang="en-US" altLang="ko-KR" dirty="0" err="1"/>
              <a:t>Argocd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rollback </a:t>
            </a:r>
          </a:p>
          <a:p>
            <a:r>
              <a:rPr lang="ko-KR" altLang="en-US" baseline="0" dirty="0"/>
              <a:t>롤백</a:t>
            </a:r>
            <a:r>
              <a:rPr lang="en-US" altLang="ko-KR" baseline="0" dirty="0"/>
              <a:t>! </a:t>
            </a:r>
            <a:r>
              <a:rPr lang="ko-KR" altLang="en-US" baseline="0" dirty="0"/>
              <a:t>버튼을 클릭</a:t>
            </a:r>
            <a:endParaRPr lang="en-US" altLang="ko-KR" baseline="0" dirty="0"/>
          </a:p>
          <a:p>
            <a:r>
              <a:rPr lang="ko-KR" altLang="en-US" baseline="0" dirty="0"/>
              <a:t>노란색 아이콘 </a:t>
            </a:r>
            <a:r>
              <a:rPr lang="ko-KR" altLang="en-US" baseline="0" dirty="0" err="1"/>
              <a:t>롤백되었다는</a:t>
            </a:r>
            <a:r>
              <a:rPr lang="ko-KR" altLang="en-US" baseline="0" dirty="0"/>
              <a:t> 표시</a:t>
            </a:r>
            <a:endParaRPr lang="en-US" altLang="ko-KR" baseline="0" dirty="0"/>
          </a:p>
          <a:p>
            <a:r>
              <a:rPr lang="en-US" altLang="ko-KR" baseline="0" dirty="0"/>
              <a:t>29-&gt;29+28-&gt;28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074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 </a:t>
            </a:r>
            <a:r>
              <a:rPr lang="en-US" altLang="ko-KR" dirty="0"/>
              <a:t>EFK </a:t>
            </a:r>
          </a:p>
          <a:p>
            <a:r>
              <a:rPr lang="en-US" altLang="ko-KR" dirty="0" err="1"/>
              <a:t>DemonSet</a:t>
            </a:r>
            <a:r>
              <a:rPr lang="en-US" altLang="ko-KR" dirty="0"/>
              <a:t> = Pod</a:t>
            </a:r>
            <a:r>
              <a:rPr lang="ko-KR" altLang="en-US" dirty="0"/>
              <a:t>가 </a:t>
            </a:r>
            <a:r>
              <a:rPr lang="en-US" altLang="ko-KR" dirty="0"/>
              <a:t>Node</a:t>
            </a:r>
            <a:r>
              <a:rPr lang="ko-KR" altLang="en-US" dirty="0" err="1"/>
              <a:t>갯수만큼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Pod</a:t>
            </a:r>
            <a:r>
              <a:rPr lang="en-US" altLang="ko-KR" baseline="0" dirty="0"/>
              <a:t> = </a:t>
            </a:r>
            <a:r>
              <a:rPr lang="en-US" altLang="ko-KR" baseline="0" dirty="0" err="1"/>
              <a:t>Fluentd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Pod </a:t>
            </a:r>
          </a:p>
          <a:p>
            <a:r>
              <a:rPr lang="en-US" altLang="ko-KR" baseline="0" dirty="0"/>
              <a:t>{} : dictionary </a:t>
            </a:r>
            <a:r>
              <a:rPr lang="ko-KR" altLang="en-US" baseline="0" dirty="0"/>
              <a:t>표기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 err="1"/>
              <a:t>Emptydir</a:t>
            </a:r>
            <a:r>
              <a:rPr lang="en-US" altLang="ko-KR" baseline="0" dirty="0"/>
              <a:t> : </a:t>
            </a:r>
            <a:r>
              <a:rPr lang="ko-KR" altLang="en-US" baseline="0" dirty="0" err="1"/>
              <a:t>비영구</a:t>
            </a:r>
            <a:endParaRPr lang="en-US" altLang="ko-KR" baseline="0" dirty="0"/>
          </a:p>
          <a:p>
            <a:r>
              <a:rPr lang="en-US" altLang="ko-KR" baseline="0" dirty="0" err="1"/>
              <a:t>Hostpath</a:t>
            </a:r>
            <a:r>
              <a:rPr lang="en-US" altLang="ko-KR" baseline="0" dirty="0"/>
              <a:t> : </a:t>
            </a:r>
            <a:r>
              <a:rPr lang="ko-KR" altLang="en-US" baseline="0" dirty="0" err="1"/>
              <a:t>비영구</a:t>
            </a:r>
            <a:endParaRPr lang="en-US" altLang="ko-KR" baseline="0" dirty="0"/>
          </a:p>
          <a:p>
            <a:r>
              <a:rPr lang="en-US" altLang="ko-KR" baseline="0" dirty="0" err="1"/>
              <a:t>Pv</a:t>
            </a:r>
            <a:r>
              <a:rPr lang="en-US" altLang="ko-KR" baseline="0" dirty="0"/>
              <a:t> : </a:t>
            </a:r>
            <a:r>
              <a:rPr lang="ko-KR" altLang="en-US" baseline="0" dirty="0"/>
              <a:t>영구</a:t>
            </a:r>
            <a:endParaRPr lang="en-US" altLang="ko-KR" baseline="0" dirty="0"/>
          </a:p>
          <a:p>
            <a:r>
              <a:rPr lang="en-US" altLang="ko-KR" baseline="0" dirty="0" err="1"/>
              <a:t>Pvc</a:t>
            </a:r>
            <a:r>
              <a:rPr lang="en-US" altLang="ko-KR" baseline="0" dirty="0"/>
              <a:t> : </a:t>
            </a:r>
            <a:r>
              <a:rPr lang="ko-KR" altLang="en-US" baseline="0" dirty="0"/>
              <a:t>영구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62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80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실행결과 </a:t>
            </a:r>
            <a:r>
              <a:rPr lang="en-US" altLang="ko-KR" dirty="0"/>
              <a:t>= </a:t>
            </a:r>
            <a:r>
              <a:rPr lang="ko-KR" altLang="en-US" dirty="0"/>
              <a:t>만든 대시보드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729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키알리</a:t>
            </a:r>
            <a:endParaRPr lang="en-US" altLang="ko-KR" dirty="0"/>
          </a:p>
          <a:p>
            <a:r>
              <a:rPr lang="ko-KR" altLang="en-US" dirty="0"/>
              <a:t>전체 캡처 </a:t>
            </a:r>
            <a:endParaRPr lang="en-US" altLang="ko-KR" dirty="0"/>
          </a:p>
          <a:p>
            <a:r>
              <a:rPr lang="ko-KR" altLang="en-US" dirty="0"/>
              <a:t>실시간으로 서비스간의 트래픽을 모니터링하는데 사용했다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정상적으로 작동했는지 </a:t>
            </a:r>
            <a:r>
              <a:rPr lang="en-US" altLang="ko-KR" dirty="0"/>
              <a:t>Edges </a:t>
            </a:r>
            <a:r>
              <a:rPr lang="ko-KR" altLang="en-US" dirty="0"/>
              <a:t>별로 색이 다르게 표기된다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165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프로메테우스 </a:t>
            </a:r>
            <a:r>
              <a:rPr lang="en-US" altLang="ko-KR" dirty="0"/>
              <a:t>– </a:t>
            </a:r>
            <a:r>
              <a:rPr lang="ko-KR" altLang="en-US" dirty="0" err="1"/>
              <a:t>메트릭</a:t>
            </a:r>
            <a:r>
              <a:rPr lang="ko-KR" altLang="en-US" dirty="0"/>
              <a:t> 모니터링 시스템</a:t>
            </a:r>
            <a:r>
              <a:rPr lang="en-US" altLang="ko-KR" baseline="0" dirty="0"/>
              <a:t>, pull </a:t>
            </a:r>
            <a:r>
              <a:rPr lang="ko-KR" altLang="en-US" baseline="0" dirty="0"/>
              <a:t>방식으로 </a:t>
            </a:r>
            <a:r>
              <a:rPr lang="ko-KR" altLang="en-US" baseline="0" dirty="0" err="1"/>
              <a:t>땡겨옴</a:t>
            </a:r>
            <a:r>
              <a:rPr lang="ko-KR" altLang="en-US" baseline="0" dirty="0"/>
              <a:t> </a:t>
            </a:r>
            <a:r>
              <a:rPr lang="en-US" altLang="ko-KR" baseline="0" dirty="0"/>
              <a:t>(</a:t>
            </a:r>
            <a:r>
              <a:rPr lang="ko-KR" altLang="en-US" baseline="0" dirty="0"/>
              <a:t>본인 </a:t>
            </a:r>
            <a:r>
              <a:rPr lang="en-US" altLang="ko-KR" baseline="0" dirty="0" err="1"/>
              <a:t>yaml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UI</a:t>
            </a:r>
            <a:r>
              <a:rPr lang="ko-KR" altLang="en-US" baseline="0" dirty="0"/>
              <a:t> 세팅</a:t>
            </a:r>
            <a:r>
              <a:rPr lang="en-US" altLang="ko-KR" baseline="0" dirty="0"/>
              <a:t>), </a:t>
            </a:r>
            <a:r>
              <a:rPr lang="ko-KR" altLang="en-US" baseline="0" dirty="0" err="1"/>
              <a:t>알람</a:t>
            </a:r>
            <a:r>
              <a:rPr lang="ko-KR" altLang="en-US" baseline="0" dirty="0"/>
              <a:t> 매니저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시계열</a:t>
            </a:r>
            <a:r>
              <a:rPr lang="ko-KR" altLang="en-US" baseline="0" dirty="0"/>
              <a:t> 데이터</a:t>
            </a:r>
            <a:endParaRPr lang="en-US" altLang="ko-KR" baseline="0" dirty="0"/>
          </a:p>
          <a:p>
            <a:r>
              <a:rPr lang="ko-KR" altLang="en-US" baseline="0" dirty="0" err="1"/>
              <a:t>그라파나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</a:t>
            </a:r>
            <a:r>
              <a:rPr lang="ko-KR" altLang="en-US" baseline="0" dirty="0"/>
              <a:t> 시각화</a:t>
            </a:r>
            <a:r>
              <a:rPr lang="en-US" altLang="ko-KR" baseline="0" dirty="0"/>
              <a:t> </a:t>
            </a:r>
          </a:p>
          <a:p>
            <a:r>
              <a:rPr lang="en-US" altLang="ko-KR" dirty="0"/>
              <a:t>Service Mesh : </a:t>
            </a:r>
            <a:r>
              <a:rPr lang="ko-KR" altLang="en-US" dirty="0"/>
              <a:t>각</a:t>
            </a:r>
            <a:r>
              <a:rPr lang="en-US" altLang="ko-KR" dirty="0"/>
              <a:t> pod</a:t>
            </a:r>
            <a:r>
              <a:rPr lang="ko-KR" altLang="en-US" dirty="0"/>
              <a:t>에 </a:t>
            </a:r>
            <a:r>
              <a:rPr lang="en-US" altLang="ko-KR" dirty="0"/>
              <a:t>proxy</a:t>
            </a:r>
            <a:r>
              <a:rPr lang="en-US" altLang="ko-KR" baseline="0" dirty="0"/>
              <a:t> server</a:t>
            </a:r>
            <a:r>
              <a:rPr lang="ko-KR" altLang="en-US" baseline="0" dirty="0"/>
              <a:t>를 넣어서 </a:t>
            </a:r>
            <a:r>
              <a:rPr lang="en-US" altLang="ko-KR" baseline="0" dirty="0"/>
              <a:t>(</a:t>
            </a:r>
            <a:r>
              <a:rPr lang="ko-KR" altLang="en-US" baseline="0" dirty="0"/>
              <a:t>사이드카패턴</a:t>
            </a:r>
            <a:r>
              <a:rPr lang="en-US" altLang="ko-KR" baseline="0" dirty="0"/>
              <a:t>) </a:t>
            </a:r>
            <a:r>
              <a:rPr lang="ko-KR" altLang="en-US" baseline="0" dirty="0" err="1"/>
              <a:t>프록시끼리</a:t>
            </a:r>
            <a:r>
              <a:rPr lang="ko-KR" altLang="en-US" baseline="0" dirty="0"/>
              <a:t> 통신을 하게하는 네트워크 형태를 서비스 메시라고 하고</a:t>
            </a:r>
            <a:endParaRPr lang="en-US" altLang="ko-KR" baseline="0" dirty="0"/>
          </a:p>
          <a:p>
            <a:r>
              <a:rPr lang="ko-KR" altLang="en-US" baseline="0" dirty="0" err="1"/>
              <a:t>구글에서만든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istio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유명하닷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사용 </a:t>
            </a:r>
            <a:r>
              <a:rPr lang="ko-KR" altLang="en-US" baseline="0" dirty="0" err="1"/>
              <a:t>어케했는가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 err="1"/>
              <a:t>쓴적이</a:t>
            </a:r>
            <a:endParaRPr lang="en-US" altLang="ko-KR" baseline="0" dirty="0"/>
          </a:p>
          <a:p>
            <a:r>
              <a:rPr lang="ko-KR" altLang="en-US" baseline="0" dirty="0" err="1"/>
              <a:t>서킷브레이커</a:t>
            </a:r>
            <a:r>
              <a:rPr lang="ko-KR" altLang="en-US" baseline="0" dirty="0"/>
              <a:t> 같은 부분에서 장점이 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트래픽이 몰렸을 때 막는 역할을 </a:t>
            </a:r>
            <a:r>
              <a:rPr lang="en-US" altLang="ko-KR" dirty="0"/>
              <a:t>proxy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서버에서 처리를 한다</a:t>
            </a:r>
            <a:r>
              <a:rPr lang="en-US" altLang="ko-KR" baseline="0" dirty="0"/>
              <a:t>. </a:t>
            </a:r>
          </a:p>
          <a:p>
            <a:r>
              <a:rPr lang="en-US" altLang="ko-KR" dirty="0" err="1"/>
              <a:t>Istio</a:t>
            </a:r>
            <a:r>
              <a:rPr lang="ko-KR" altLang="en-US" dirty="0"/>
              <a:t>가 </a:t>
            </a:r>
            <a:r>
              <a:rPr lang="ko-KR" altLang="en-US" dirty="0" err="1"/>
              <a:t>서비스별</a:t>
            </a:r>
            <a:r>
              <a:rPr lang="ko-KR" altLang="en-US" dirty="0"/>
              <a:t> </a:t>
            </a:r>
            <a:r>
              <a:rPr lang="en-US" altLang="ko-KR" dirty="0"/>
              <a:t>metric</a:t>
            </a:r>
            <a:r>
              <a:rPr lang="ko-KR" altLang="en-US" dirty="0"/>
              <a:t>을 관리</a:t>
            </a:r>
            <a:r>
              <a:rPr lang="en-US" altLang="ko-KR" dirty="0"/>
              <a:t>..</a:t>
            </a:r>
          </a:p>
          <a:p>
            <a:r>
              <a:rPr lang="en-US" altLang="ko-KR" dirty="0" err="1"/>
              <a:t>Istiod</a:t>
            </a:r>
            <a:r>
              <a:rPr lang="ko-KR" altLang="en-US" dirty="0"/>
              <a:t>가 돌면서 각 </a:t>
            </a:r>
            <a:r>
              <a:rPr lang="ko-KR" altLang="en-US" dirty="0" err="1"/>
              <a:t>파드마다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Istio</a:t>
            </a:r>
            <a:r>
              <a:rPr lang="en-US" altLang="ko-KR" dirty="0"/>
              <a:t> </a:t>
            </a:r>
            <a:r>
              <a:rPr lang="ko-KR" altLang="en-US" dirty="0"/>
              <a:t>내부에 </a:t>
            </a:r>
            <a:r>
              <a:rPr lang="en-US" altLang="ko-KR" dirty="0"/>
              <a:t>mixer</a:t>
            </a:r>
            <a:r>
              <a:rPr lang="ko-KR" altLang="en-US" dirty="0"/>
              <a:t>에서 모아서</a:t>
            </a:r>
            <a:endParaRPr lang="en-US" altLang="ko-KR" dirty="0"/>
          </a:p>
          <a:p>
            <a:r>
              <a:rPr lang="en-US" altLang="ko-KR" dirty="0" err="1"/>
              <a:t>Api</a:t>
            </a:r>
            <a:r>
              <a:rPr lang="en-US" altLang="ko-KR" dirty="0"/>
              <a:t> adapter</a:t>
            </a:r>
            <a:r>
              <a:rPr lang="ko-KR" altLang="en-US" dirty="0"/>
              <a:t>를 통해서 프로메테우스랑 연동해서 보내고</a:t>
            </a:r>
            <a:endParaRPr lang="en-US" altLang="ko-KR" dirty="0"/>
          </a:p>
          <a:p>
            <a:r>
              <a:rPr lang="ko-KR" altLang="en-US" dirty="0"/>
              <a:t>그거를 </a:t>
            </a:r>
            <a:r>
              <a:rPr lang="ko-KR" altLang="en-US" dirty="0" err="1"/>
              <a:t>그라파나로</a:t>
            </a:r>
            <a:r>
              <a:rPr lang="ko-KR" altLang="en-US" dirty="0"/>
              <a:t> 보내서 </a:t>
            </a:r>
            <a:r>
              <a:rPr lang="ko-KR" altLang="en-US" dirty="0" err="1"/>
              <a:t>시각화하는디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2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57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212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소나큐브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9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Sonarqube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Test coverage 80% </a:t>
            </a:r>
            <a:r>
              <a:rPr lang="ko-KR" altLang="en-US" baseline="0" dirty="0" err="1"/>
              <a:t>안넘으면</a:t>
            </a:r>
            <a:r>
              <a:rPr lang="ko-KR" altLang="en-US" baseline="0" dirty="0"/>
              <a:t> </a:t>
            </a:r>
            <a:r>
              <a:rPr lang="en-US" altLang="ko-KR" baseline="0" dirty="0"/>
              <a:t>fail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기능 검증을 했다</a:t>
            </a:r>
            <a:endParaRPr lang="en-US" altLang="ko-KR" dirty="0"/>
          </a:p>
          <a:p>
            <a:r>
              <a:rPr lang="ko-KR" altLang="en-US" dirty="0"/>
              <a:t>코드 </a:t>
            </a:r>
            <a:r>
              <a:rPr lang="ko-KR" altLang="en-US" dirty="0" err="1"/>
              <a:t>스멜</a:t>
            </a:r>
            <a:endParaRPr lang="en-US" altLang="ko-KR" dirty="0"/>
          </a:p>
          <a:p>
            <a:r>
              <a:rPr lang="en-US" altLang="ko-KR" dirty="0"/>
              <a:t>Why is this an issue?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이렇게 바꾸는게 좋지 않겠냐 </a:t>
            </a:r>
            <a:r>
              <a:rPr lang="en-US" altLang="ko-KR" dirty="0"/>
              <a:t>(</a:t>
            </a:r>
            <a:r>
              <a:rPr lang="ko-KR" altLang="en-US" dirty="0"/>
              <a:t>버그나 효율성 떨어지는 코드</a:t>
            </a:r>
            <a:r>
              <a:rPr lang="en-US" altLang="ko-KR" dirty="0"/>
              <a:t>, </a:t>
            </a:r>
            <a:r>
              <a:rPr lang="ko-KR" altLang="en-US" dirty="0" err="1"/>
              <a:t>중복코드</a:t>
            </a:r>
            <a:r>
              <a:rPr lang="en-US" altLang="ko-KR" dirty="0"/>
              <a:t>,</a:t>
            </a:r>
            <a:r>
              <a:rPr lang="ko-KR" altLang="en-US" dirty="0"/>
              <a:t>보안 취약점 체크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Convention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설정도 해서 할 수 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코드 품질을 높이기 위해 사용했다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 err="1"/>
              <a:t>Jacoco</a:t>
            </a:r>
            <a:r>
              <a:rPr lang="ko-KR" altLang="en-US" baseline="0" dirty="0"/>
              <a:t>를 캡처한 것</a:t>
            </a:r>
            <a:endParaRPr lang="en-US" altLang="ko-KR" baseline="0" dirty="0"/>
          </a:p>
          <a:p>
            <a:r>
              <a:rPr lang="ko-KR" altLang="en-US" baseline="0" dirty="0"/>
              <a:t>붉은색은 </a:t>
            </a:r>
            <a:r>
              <a:rPr lang="ko-KR" altLang="en-US" baseline="0" dirty="0" err="1"/>
              <a:t>소나큐브</a:t>
            </a:r>
            <a:r>
              <a:rPr lang="en-US" altLang="ko-KR" baseline="0" dirty="0"/>
              <a:t>/</a:t>
            </a:r>
          </a:p>
          <a:p>
            <a:r>
              <a:rPr lang="ko-KR" altLang="en-US" baseline="0" dirty="0"/>
              <a:t>테스트 코드 작성하면 기능 검증했다고 파란색으로 변경됨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286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1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태초에 있었던</a:t>
            </a:r>
            <a:r>
              <a:rPr lang="en-US" altLang="ko-KR" dirty="0"/>
              <a:t>..DDD</a:t>
            </a:r>
          </a:p>
          <a:p>
            <a:r>
              <a:rPr lang="ko-KR" altLang="en-US" dirty="0"/>
              <a:t>초안이다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02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끝나고 </a:t>
            </a:r>
            <a:r>
              <a:rPr lang="ko-KR" altLang="en-US" dirty="0" err="1"/>
              <a:t>말해주세용</a:t>
            </a:r>
            <a:r>
              <a:rPr lang="ko-KR" altLang="en-US" dirty="0"/>
              <a:t> </a:t>
            </a:r>
            <a:r>
              <a:rPr lang="ko-KR" altLang="en-US" dirty="0" err="1"/>
              <a:t>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끝나고 </a:t>
            </a:r>
            <a:r>
              <a:rPr lang="ko-KR" altLang="en-US" dirty="0" err="1"/>
              <a:t>말해주세용</a:t>
            </a:r>
            <a:r>
              <a:rPr lang="ko-KR" altLang="en-US" dirty="0"/>
              <a:t> </a:t>
            </a:r>
            <a:r>
              <a:rPr lang="ko-KR" altLang="en-US" dirty="0" err="1"/>
              <a:t>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31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설계 원칙을 </a:t>
            </a:r>
            <a:r>
              <a:rPr lang="ko-KR" altLang="en-US" dirty="0" err="1"/>
              <a:t>우리팀에서</a:t>
            </a:r>
            <a:r>
              <a:rPr lang="ko-KR" altLang="en-US" dirty="0"/>
              <a:t> 통일해서 지켰다</a:t>
            </a:r>
            <a:endParaRPr lang="en-US" altLang="ko-KR" dirty="0"/>
          </a:p>
          <a:p>
            <a:r>
              <a:rPr lang="en-US" altLang="ko-KR" dirty="0"/>
              <a:t>GET</a:t>
            </a:r>
            <a:r>
              <a:rPr lang="en-US" altLang="ko-KR" baseline="0" dirty="0"/>
              <a:t> / PUT(</a:t>
            </a:r>
            <a:r>
              <a:rPr lang="ko-KR" altLang="en-US" baseline="0" dirty="0"/>
              <a:t>전체 수정</a:t>
            </a:r>
            <a:r>
              <a:rPr lang="en-US" altLang="ko-KR" baseline="0" dirty="0"/>
              <a:t>) / PATCH(</a:t>
            </a:r>
            <a:r>
              <a:rPr lang="ko-KR" altLang="en-US" baseline="0" dirty="0"/>
              <a:t>부분 수정</a:t>
            </a:r>
            <a:r>
              <a:rPr lang="en-US" altLang="ko-KR" baseline="0" dirty="0"/>
              <a:t>) / DELETE / POST</a:t>
            </a:r>
          </a:p>
          <a:p>
            <a:r>
              <a:rPr lang="ko-KR" altLang="en-US" dirty="0" err="1"/>
              <a:t>수정이없음</a:t>
            </a:r>
            <a:r>
              <a:rPr lang="en-US" altLang="ko-KR" dirty="0"/>
              <a:t>..</a:t>
            </a:r>
          </a:p>
          <a:p>
            <a:r>
              <a:rPr lang="ko-KR" altLang="en-US" dirty="0" err="1"/>
              <a:t>케밥식이</a:t>
            </a:r>
            <a:r>
              <a:rPr lang="ko-KR" altLang="en-US" dirty="0"/>
              <a:t> </a:t>
            </a:r>
            <a:r>
              <a:rPr lang="en-US" altLang="ko-KR" dirty="0"/>
              <a:t>URI </a:t>
            </a:r>
            <a:r>
              <a:rPr lang="ko-KR" altLang="en-US" dirty="0"/>
              <a:t>명명 원칙이다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3EA6B-7E2A-4D45-AA88-A53BAE6C0C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3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0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0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5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" y="0"/>
            <a:ext cx="12191999" cy="6858000"/>
            <a:chOff x="525625" y="461865"/>
            <a:chExt cx="11140750" cy="5934270"/>
          </a:xfrm>
        </p:grpSpPr>
        <p:sp>
          <p:nvSpPr>
            <p:cNvPr id="9" name="직사각형 8"/>
            <p:cNvSpPr/>
            <p:nvPr/>
          </p:nvSpPr>
          <p:spPr>
            <a:xfrm>
              <a:off x="525625" y="461865"/>
              <a:ext cx="11140750" cy="593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9700" y="562347"/>
              <a:ext cx="1100829" cy="223502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 userDrawn="1"/>
        </p:nvSpPr>
        <p:spPr>
          <a:xfrm>
            <a:off x="269995" y="216131"/>
            <a:ext cx="280512" cy="325045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50000">
                <a:srgbClr val="6EB6FC"/>
              </a:gs>
              <a:gs pos="100000">
                <a:srgbClr val="6EB6FC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1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9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85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86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1" y="0"/>
            <a:ext cx="12191999" cy="6858000"/>
            <a:chOff x="525625" y="461865"/>
            <a:chExt cx="11140750" cy="5934270"/>
          </a:xfrm>
        </p:grpSpPr>
        <p:sp>
          <p:nvSpPr>
            <p:cNvPr id="9" name="직사각형 8"/>
            <p:cNvSpPr/>
            <p:nvPr/>
          </p:nvSpPr>
          <p:spPr>
            <a:xfrm>
              <a:off x="525625" y="461865"/>
              <a:ext cx="11140750" cy="593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095" y="554308"/>
              <a:ext cx="1100829" cy="22350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241036" y="545240"/>
            <a:ext cx="765703" cy="82449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50000">
                <a:srgbClr val="6EB6FC"/>
              </a:gs>
              <a:gs pos="100000">
                <a:srgbClr val="6EB6FC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1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4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4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7E337-6633-432D-B15F-ADF40806D5C8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A3BAF-3083-4973-8333-15A16DC54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3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20.241.210.216/auth/login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1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png"/><Relationship Id="rId18" Type="http://schemas.openxmlformats.org/officeDocument/2006/relationships/image" Target="../media/image69.png"/><Relationship Id="rId26" Type="http://schemas.openxmlformats.org/officeDocument/2006/relationships/image" Target="../media/image39.png"/><Relationship Id="rId3" Type="http://schemas.openxmlformats.org/officeDocument/2006/relationships/image" Target="../media/image48.png"/><Relationship Id="rId21" Type="http://schemas.openxmlformats.org/officeDocument/2006/relationships/image" Target="../media/image45.png"/><Relationship Id="rId7" Type="http://schemas.openxmlformats.org/officeDocument/2006/relationships/image" Target="../media/image52.png"/><Relationship Id="rId12" Type="http://schemas.openxmlformats.org/officeDocument/2006/relationships/image" Target="../media/image66.PNG"/><Relationship Id="rId17" Type="http://schemas.openxmlformats.org/officeDocument/2006/relationships/image" Target="../media/image47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20" Type="http://schemas.openxmlformats.org/officeDocument/2006/relationships/image" Target="../media/image56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5.png"/><Relationship Id="rId24" Type="http://schemas.openxmlformats.org/officeDocument/2006/relationships/image" Target="../media/image70.png"/><Relationship Id="rId5" Type="http://schemas.openxmlformats.org/officeDocument/2006/relationships/image" Target="../media/image40.png"/><Relationship Id="rId15" Type="http://schemas.openxmlformats.org/officeDocument/2006/relationships/image" Target="../media/image42.png"/><Relationship Id="rId23" Type="http://schemas.openxmlformats.org/officeDocument/2006/relationships/image" Target="../media/image58.png"/><Relationship Id="rId28" Type="http://schemas.microsoft.com/office/2007/relationships/hdphoto" Target="../media/hdphoto1.wdp"/><Relationship Id="rId10" Type="http://schemas.openxmlformats.org/officeDocument/2006/relationships/image" Target="../media/image53.png"/><Relationship Id="rId19" Type="http://schemas.openxmlformats.org/officeDocument/2006/relationships/image" Target="../media/image55.png"/><Relationship Id="rId31" Type="http://schemas.openxmlformats.org/officeDocument/2006/relationships/image" Target="../media/image74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72.png"/><Relationship Id="rId30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gif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2.pn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10" Type="http://schemas.openxmlformats.org/officeDocument/2006/relationships/image" Target="../media/image122.png"/><Relationship Id="rId4" Type="http://schemas.openxmlformats.org/officeDocument/2006/relationships/image" Target="../media/image6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7.png"/><Relationship Id="rId4" Type="http://schemas.openxmlformats.org/officeDocument/2006/relationships/image" Target="../media/image50.png"/><Relationship Id="rId9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54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-16625" y="0"/>
            <a:ext cx="12208625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14350" y="438150"/>
            <a:ext cx="11172825" cy="5962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67" y="1578406"/>
            <a:ext cx="9931245" cy="5279594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9096867" y="5946724"/>
            <a:ext cx="2386298" cy="337979"/>
            <a:chOff x="1160286" y="1554515"/>
            <a:chExt cx="999519" cy="343652"/>
          </a:xfrm>
          <a:solidFill>
            <a:srgbClr val="4495E7"/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99775" y="1564100"/>
              <a:ext cx="951586" cy="312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SK C&amp;C AMF 4</a:t>
              </a:r>
              <a:r>
                <a:rPr lang="ko-KR" altLang="en-US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차수 </a:t>
              </a:r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</a:t>
              </a:r>
              <a:r>
                <a:rPr lang="ko-KR" altLang="en-US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95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972927" y="659799"/>
            <a:ext cx="8634115" cy="59306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뭉타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8897" y="1231130"/>
            <a:ext cx="8500045" cy="47812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0753" y="151968"/>
            <a:ext cx="19014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소개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972927" y="643853"/>
            <a:ext cx="8634115" cy="523777"/>
          </a:xfrm>
          <a:prstGeom prst="roundRect">
            <a:avLst>
              <a:gd name="adj" fmla="val 1093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5"/>
              </a:rPr>
              <a:t>http://20.241.210.216/auth/login</a:t>
            </a:r>
            <a:endParaRPr lang="en-US" altLang="ko-KR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7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0753" y="151968"/>
            <a:ext cx="330891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2604" y="710684"/>
            <a:ext cx="10195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Domain Driven Design</a:t>
            </a:r>
          </a:p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Event Storming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활용하여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DDD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설계를 하고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Bounded Context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별로 나눠 담당 했습니다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7" y="1634014"/>
            <a:ext cx="11124548" cy="4731673"/>
          </a:xfrm>
          <a:prstGeom prst="rect">
            <a:avLst/>
          </a:prstGeom>
          <a:ln>
            <a:solidFill>
              <a:srgbClr val="6EB6FC"/>
            </a:solidFill>
          </a:ln>
        </p:spPr>
      </p:pic>
    </p:spTree>
    <p:extLst>
      <p:ext uri="{BB962C8B-B14F-4D97-AF65-F5344CB8AC3E}">
        <p14:creationId xmlns:p14="http://schemas.microsoft.com/office/powerpoint/2010/main" val="42805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0753" y="151968"/>
            <a:ext cx="330891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2604" y="710684"/>
            <a:ext cx="467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 Domain Modeling [Class Diagram]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1" y="1509397"/>
            <a:ext cx="11374437" cy="4525006"/>
          </a:xfrm>
          <a:prstGeom prst="rect">
            <a:avLst/>
          </a:prstGeom>
          <a:ln>
            <a:solidFill>
              <a:srgbClr val="6EB6FC"/>
            </a:solidFill>
          </a:ln>
        </p:spPr>
      </p:pic>
    </p:spTree>
    <p:extLst>
      <p:ext uri="{BB962C8B-B14F-4D97-AF65-F5344CB8AC3E}">
        <p14:creationId xmlns:p14="http://schemas.microsoft.com/office/powerpoint/2010/main" val="228290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0753" y="151968"/>
            <a:ext cx="330891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2604" y="710684"/>
            <a:ext cx="467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 Domain Modeling [Class Diagram]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A6B9D1-D882-CFFA-577D-C2DF0596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85" y="1480084"/>
            <a:ext cx="8278557" cy="46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그룹 106"/>
          <p:cNvGrpSpPr/>
          <p:nvPr/>
        </p:nvGrpSpPr>
        <p:grpSpPr>
          <a:xfrm>
            <a:off x="330495" y="1136779"/>
            <a:ext cx="4085258" cy="727001"/>
            <a:chOff x="1160286" y="1554515"/>
            <a:chExt cx="1359783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186739" y="1591980"/>
              <a:ext cx="987729" cy="247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API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문서화</a:t>
              </a:r>
              <a:endPara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Http Method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를 통해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CRUD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적용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90753" y="151968"/>
            <a:ext cx="330891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95227" y="1164454"/>
            <a:ext cx="65496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MID W/S 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FeedBack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반영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REST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 원칙을 통해 리소스의 대한 행위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(CRUD)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표현하였습니다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b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Swagger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및 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92" y="2290759"/>
            <a:ext cx="3132000" cy="1383160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72" y="2297524"/>
            <a:ext cx="3132000" cy="2231011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711454" y="1914592"/>
            <a:ext cx="1828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[User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758" y="4770149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[Accusation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2604" y="710684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API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명세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75" y="2290759"/>
            <a:ext cx="3132000" cy="1732716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8110512" y="1945506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[Match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655" y="3981441"/>
            <a:ext cx="3132000" cy="1058510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4439076" y="3667836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[Review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72" y="5095923"/>
            <a:ext cx="3132000" cy="1595751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4439076" y="1931027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[Party Management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75" y="4510696"/>
            <a:ext cx="3132000" cy="1761750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56" y="5336420"/>
            <a:ext cx="3132000" cy="1441982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4439076" y="5028642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[Notice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34399" y="4202919"/>
            <a:ext cx="2647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[Question API]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4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330891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2604" y="710684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Sequence 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32" y="1170848"/>
            <a:ext cx="7482867" cy="5499354"/>
          </a:xfrm>
          <a:prstGeom prst="rect">
            <a:avLst/>
          </a:prstGeom>
          <a:ln>
            <a:solidFill>
              <a:srgbClr val="2497ED"/>
            </a:solidFill>
          </a:ln>
        </p:spPr>
      </p:pic>
    </p:spTree>
    <p:extLst>
      <p:ext uri="{BB962C8B-B14F-4D97-AF65-F5344CB8AC3E}">
        <p14:creationId xmlns:p14="http://schemas.microsoft.com/office/powerpoint/2010/main" val="234130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2125903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아키텍처 설계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4340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Inner 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Archtecture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Hexagonal </a:t>
            </a:r>
          </a:p>
        </p:txBody>
      </p:sp>
      <p:sp>
        <p:nvSpPr>
          <p:cNvPr id="6" name="육각형 5"/>
          <p:cNvSpPr/>
          <p:nvPr/>
        </p:nvSpPr>
        <p:spPr>
          <a:xfrm>
            <a:off x="1672965" y="2588805"/>
            <a:ext cx="3380740" cy="2914431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육각형 6"/>
          <p:cNvSpPr/>
          <p:nvPr/>
        </p:nvSpPr>
        <p:spPr>
          <a:xfrm>
            <a:off x="2175568" y="3022083"/>
            <a:ext cx="2375535" cy="2047875"/>
          </a:xfrm>
          <a:prstGeom prst="hexagon">
            <a:avLst/>
          </a:prstGeom>
          <a:solidFill>
            <a:srgbClr val="FDD90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Domain Business Logic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(DTO)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79520" y="5413842"/>
            <a:ext cx="1057275" cy="333375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JPA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2650921" y="6081519"/>
            <a:ext cx="1514475" cy="648931"/>
          </a:xfrm>
          <a:prstGeom prst="can">
            <a:avLst>
              <a:gd name="adj" fmla="val 30901"/>
            </a:avLst>
          </a:prstGeom>
          <a:solidFill>
            <a:srgbClr val="F9991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674234" y="2169650"/>
            <a:ext cx="3978276" cy="352425"/>
          </a:xfrm>
          <a:prstGeom prst="roundRect">
            <a:avLst/>
          </a:prstGeom>
          <a:solidFill>
            <a:srgbClr val="231F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Message Broker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0753" y="1666456"/>
            <a:ext cx="5061757" cy="387307"/>
          </a:xfrm>
          <a:prstGeom prst="rect">
            <a:avLst/>
          </a:prstGeom>
          <a:solidFill>
            <a:srgbClr val="61DA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cxnSpLocks/>
            <a:endCxn id="16" idx="0"/>
          </p:cNvCxnSpPr>
          <p:nvPr/>
        </p:nvCxnSpPr>
        <p:spPr>
          <a:xfrm>
            <a:off x="1961572" y="2522075"/>
            <a:ext cx="1" cy="478524"/>
          </a:xfrm>
          <a:prstGeom prst="straightConnector1">
            <a:avLst/>
          </a:prstGeom>
          <a:ln w="19050">
            <a:solidFill>
              <a:srgbClr val="6EB6F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stCxn id="15" idx="0"/>
          </p:cNvCxnSpPr>
          <p:nvPr/>
        </p:nvCxnSpPr>
        <p:spPr>
          <a:xfrm flipV="1">
            <a:off x="5078347" y="2512499"/>
            <a:ext cx="1" cy="1216909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2"/>
            <a:endCxn id="9" idx="0"/>
          </p:cNvCxnSpPr>
          <p:nvPr/>
        </p:nvCxnSpPr>
        <p:spPr>
          <a:xfrm>
            <a:off x="3408158" y="5747217"/>
            <a:ext cx="1" cy="53482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606859" y="3729408"/>
            <a:ext cx="942975" cy="40338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Producer</a:t>
            </a:r>
            <a:endParaRPr lang="en-US" altLang="ko-KR" sz="7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90085" y="3000599"/>
            <a:ext cx="942975" cy="40338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Consumer</a:t>
            </a:r>
          </a:p>
        </p:txBody>
      </p:sp>
      <p:cxnSp>
        <p:nvCxnSpPr>
          <p:cNvPr id="17" name="꺾인 연결선 16"/>
          <p:cNvCxnSpPr>
            <a:cxnSpLocks/>
            <a:stCxn id="18" idx="1"/>
          </p:cNvCxnSpPr>
          <p:nvPr/>
        </p:nvCxnSpPr>
        <p:spPr>
          <a:xfrm rot="10800000">
            <a:off x="1253598" y="1871808"/>
            <a:ext cx="225101" cy="3223164"/>
          </a:xfrm>
          <a:prstGeom prst="bentConnector2">
            <a:avLst/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EF59EB-42CB-4CE4-BE1C-5832F916B845}"/>
              </a:ext>
            </a:extLst>
          </p:cNvPr>
          <p:cNvSpPr/>
          <p:nvPr/>
        </p:nvSpPr>
        <p:spPr>
          <a:xfrm>
            <a:off x="1478698" y="4893280"/>
            <a:ext cx="942975" cy="403384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Controller</a:t>
            </a:r>
            <a:endParaRPr lang="ko-KR" altLang="en-US" sz="11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C33A52-5A97-4310-9AC9-DD24E4E1442A}"/>
              </a:ext>
            </a:extLst>
          </p:cNvPr>
          <p:cNvSpPr/>
          <p:nvPr/>
        </p:nvSpPr>
        <p:spPr>
          <a:xfrm rot="3723301">
            <a:off x="1986353" y="4453563"/>
            <a:ext cx="877456" cy="21805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</a:t>
            </a:r>
            <a:endParaRPr lang="ko-KR" altLang="en-US" sz="11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1" name="꺾인 연결선 20">
            <a:extLst>
              <a:ext uri="{FF2B5EF4-FFF2-40B4-BE49-F238E27FC236}">
                <a16:creationId xmlns:a16="http://schemas.microsoft.com/office/drawing/2014/main" id="{2E46E361-1959-40DC-8AD7-3E989549593F}"/>
              </a:ext>
            </a:extLst>
          </p:cNvPr>
          <p:cNvCxnSpPr>
            <a:cxnSpLocks/>
            <a:stCxn id="20" idx="2"/>
            <a:endCxn id="16" idx="2"/>
          </p:cNvCxnSpPr>
          <p:nvPr/>
        </p:nvCxnSpPr>
        <p:spPr>
          <a:xfrm rot="10800000">
            <a:off x="1961574" y="3403984"/>
            <a:ext cx="367195" cy="1209697"/>
          </a:xfrm>
          <a:prstGeom prst="bentConnector2">
            <a:avLst/>
          </a:prstGeom>
          <a:ln w="19050">
            <a:solidFill>
              <a:schemeClr val="accent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BB1EA5-382F-4A33-9249-EF730500959B}"/>
              </a:ext>
            </a:extLst>
          </p:cNvPr>
          <p:cNvSpPr/>
          <p:nvPr/>
        </p:nvSpPr>
        <p:spPr>
          <a:xfrm rot="17876699" flipH="1">
            <a:off x="3831895" y="4461309"/>
            <a:ext cx="877456" cy="21805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Messaging I/F</a:t>
            </a:r>
            <a:endParaRPr lang="ko-KR" altLang="en-US" sz="7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3" name="꺾인 연결선 22">
            <a:extLst>
              <a:ext uri="{FF2B5EF4-FFF2-40B4-BE49-F238E27FC236}">
                <a16:creationId xmlns:a16="http://schemas.microsoft.com/office/drawing/2014/main" id="{A7B65828-482C-4AC7-ACBC-F7F94252437B}"/>
              </a:ext>
            </a:extLst>
          </p:cNvPr>
          <p:cNvCxnSpPr>
            <a:cxnSpLocks/>
            <a:stCxn id="15" idx="2"/>
            <a:endCxn id="22" idx="2"/>
          </p:cNvCxnSpPr>
          <p:nvPr/>
        </p:nvCxnSpPr>
        <p:spPr>
          <a:xfrm rot="5400000">
            <a:off x="4478325" y="4021404"/>
            <a:ext cx="488634" cy="711411"/>
          </a:xfrm>
          <a:prstGeom prst="bentConnector2">
            <a:avLst/>
          </a:prstGeom>
          <a:ln w="19050">
            <a:solidFill>
              <a:srgbClr val="6EB6FC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8204540" y="5165613"/>
            <a:ext cx="586800" cy="669600"/>
            <a:chOff x="4649832" y="4687214"/>
            <a:chExt cx="842999" cy="977880"/>
          </a:xfrm>
        </p:grpSpPr>
        <p:sp>
          <p:nvSpPr>
            <p:cNvPr id="25" name="육각형 24"/>
            <p:cNvSpPr/>
            <p:nvPr/>
          </p:nvSpPr>
          <p:spPr>
            <a:xfrm rot="5400000">
              <a:off x="4582392" y="4754654"/>
              <a:ext cx="977880" cy="842999"/>
            </a:xfrm>
            <a:prstGeom prst="hexagon">
              <a:avLst/>
            </a:prstGeom>
            <a:solidFill>
              <a:srgbClr val="73B64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육각형 25"/>
            <p:cNvSpPr/>
            <p:nvPr/>
          </p:nvSpPr>
          <p:spPr>
            <a:xfrm rot="5400000">
              <a:off x="4703984" y="4859474"/>
              <a:ext cx="734696" cy="6333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1" t="13559" r="21807" b="15477"/>
            <a:stretch/>
          </p:blipFill>
          <p:spPr>
            <a:xfrm>
              <a:off x="4717096" y="4764988"/>
              <a:ext cx="708471" cy="79434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7969477" y="5824212"/>
            <a:ext cx="1046964" cy="24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 Boot</a:t>
            </a:r>
            <a:endParaRPr lang="ko-KR" altLang="en-US" sz="105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0882" y="5837663"/>
            <a:ext cx="1046964" cy="24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React</a:t>
            </a:r>
            <a:endParaRPr lang="ko-KR" altLang="en-US" sz="105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298593" y="5165613"/>
            <a:ext cx="586800" cy="669600"/>
            <a:chOff x="4687932" y="4470487"/>
            <a:chExt cx="842999" cy="977880"/>
          </a:xfrm>
        </p:grpSpPr>
        <p:sp>
          <p:nvSpPr>
            <p:cNvPr id="31" name="육각형 30"/>
            <p:cNvSpPr/>
            <p:nvPr/>
          </p:nvSpPr>
          <p:spPr>
            <a:xfrm rot="5400000">
              <a:off x="4620492" y="4537927"/>
              <a:ext cx="977880" cy="842999"/>
            </a:xfrm>
            <a:prstGeom prst="hexagon">
              <a:avLst/>
            </a:prstGeom>
            <a:solidFill>
              <a:srgbClr val="61DA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육각형 31"/>
            <p:cNvSpPr/>
            <p:nvPr/>
          </p:nvSpPr>
          <p:spPr>
            <a:xfrm rot="5400000">
              <a:off x="4742084" y="4642747"/>
              <a:ext cx="734696" cy="6333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8" r="19367"/>
            <a:stretch/>
          </p:blipFill>
          <p:spPr>
            <a:xfrm>
              <a:off x="4807668" y="4603675"/>
              <a:ext cx="632753" cy="696262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9991496" y="5165613"/>
            <a:ext cx="586800" cy="669600"/>
            <a:chOff x="4874918" y="607772"/>
            <a:chExt cx="440725" cy="511242"/>
          </a:xfrm>
        </p:grpSpPr>
        <p:grpSp>
          <p:nvGrpSpPr>
            <p:cNvPr id="35" name="그룹 34"/>
            <p:cNvGrpSpPr/>
            <p:nvPr/>
          </p:nvGrpSpPr>
          <p:grpSpPr>
            <a:xfrm>
              <a:off x="4874918" y="607772"/>
              <a:ext cx="440725" cy="511242"/>
              <a:chOff x="4649832" y="4687214"/>
              <a:chExt cx="842999" cy="977880"/>
            </a:xfrm>
          </p:grpSpPr>
          <p:sp>
            <p:nvSpPr>
              <p:cNvPr id="37" name="육각형 36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육각형 37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6" name="Picture 2" descr="MySQL 로고 PNG 이미지는 무료로 다운로드 할 수 있습니다. - Crazy Png-Png 이미지 무료 다운로드-Crazy  Png-Png 이미지 무료 다운로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566" y="707830"/>
              <a:ext cx="417430" cy="28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9981851" y="5821305"/>
            <a:ext cx="746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MySQL</a:t>
            </a:r>
            <a:endParaRPr lang="ko-KR" altLang="en-US" sz="105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77843" y="5821305"/>
            <a:ext cx="1046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Kafka</a:t>
            </a:r>
            <a:endParaRPr lang="ko-KR" altLang="en-US" sz="105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110487" y="5165613"/>
            <a:ext cx="586800" cy="669600"/>
            <a:chOff x="4591695" y="-2052674"/>
            <a:chExt cx="2437758" cy="2782680"/>
          </a:xfrm>
        </p:grpSpPr>
        <p:sp>
          <p:nvSpPr>
            <p:cNvPr id="42" name="육각형 41"/>
            <p:cNvSpPr/>
            <p:nvPr/>
          </p:nvSpPr>
          <p:spPr>
            <a:xfrm rot="5400000">
              <a:off x="4419234" y="-1880213"/>
              <a:ext cx="2782680" cy="2437758"/>
            </a:xfrm>
            <a:prstGeom prst="hexagon">
              <a:avLst/>
            </a:prstGeom>
            <a:solidFill>
              <a:srgbClr val="231F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육각형 42"/>
            <p:cNvSpPr/>
            <p:nvPr/>
          </p:nvSpPr>
          <p:spPr>
            <a:xfrm rot="5400000">
              <a:off x="4765237" y="-1577097"/>
              <a:ext cx="2090674" cy="183152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4" descr="파일:Apache kafka.svg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335" y="-1535999"/>
              <a:ext cx="1083330" cy="175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CBB1EA5-382F-4A33-9249-EF730500959B}"/>
              </a:ext>
            </a:extLst>
          </p:cNvPr>
          <p:cNvSpPr/>
          <p:nvPr/>
        </p:nvSpPr>
        <p:spPr>
          <a:xfrm flipH="1">
            <a:off x="2961118" y="4896138"/>
            <a:ext cx="877456" cy="29919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Repository Interface</a:t>
            </a:r>
            <a:endParaRPr lang="ko-KR" altLang="en-US" sz="8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7" name="꺾인 연결선 46"/>
          <p:cNvCxnSpPr>
            <a:cxnSpLocks/>
            <a:stCxn id="8" idx="0"/>
            <a:endCxn id="45" idx="2"/>
          </p:cNvCxnSpPr>
          <p:nvPr/>
        </p:nvCxnSpPr>
        <p:spPr>
          <a:xfrm rot="16200000" flipV="1">
            <a:off x="3290591" y="5304587"/>
            <a:ext cx="218510" cy="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7227440" y="4535520"/>
            <a:ext cx="3375795" cy="407254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379427" y="4581791"/>
            <a:ext cx="1168910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Skill Stack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088229" y="1744007"/>
            <a:ext cx="46313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내부 영역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(Application)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순수 비즈니스 </a:t>
            </a:r>
            <a:r>
              <a:rPr lang="ko-KR" altLang="en-US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로직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표현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외부 영역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InfraStructure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내부영역에서 기술 분리한 영역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Port</a:t>
            </a: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내부영역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외부영역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</a:p>
          <a:p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Adapter </a:t>
            </a: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외부 입출력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API,Message,DB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통신 위한 어댑터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2617277" y="3061382"/>
            <a:ext cx="1351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Application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2381259" y="2588805"/>
            <a:ext cx="15410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InfraStructure</a:t>
            </a:r>
            <a:endParaRPr lang="ko-KR" altLang="en-US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4927879" y="6467302"/>
            <a:ext cx="516958" cy="16669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7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427799" y="6419329"/>
            <a:ext cx="881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Adapter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927879" y="6249569"/>
            <a:ext cx="516958" cy="16669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7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427799" y="6201596"/>
            <a:ext cx="881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Port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" name="꺾인 연결선 20">
            <a:extLst>
              <a:ext uri="{FF2B5EF4-FFF2-40B4-BE49-F238E27FC236}">
                <a16:creationId xmlns:a16="http://schemas.microsoft.com/office/drawing/2014/main" id="{44AE1BE3-0020-C3A0-8ABB-7941598833A7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rot="10800000" flipV="1">
            <a:off x="1950186" y="4613680"/>
            <a:ext cx="378582" cy="279600"/>
          </a:xfrm>
          <a:prstGeom prst="bentConnector2">
            <a:avLst/>
          </a:prstGeom>
          <a:ln w="19050">
            <a:solidFill>
              <a:schemeClr val="accent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8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4" name="꺾인 연결선 473"/>
          <p:cNvCxnSpPr>
            <a:stCxn id="18" idx="1"/>
            <a:endCxn id="20" idx="1"/>
          </p:cNvCxnSpPr>
          <p:nvPr/>
        </p:nvCxnSpPr>
        <p:spPr>
          <a:xfrm rot="10800000" flipH="1">
            <a:off x="2076540" y="2800066"/>
            <a:ext cx="346836" cy="554715"/>
          </a:xfrm>
          <a:prstGeom prst="bentConnector3">
            <a:avLst>
              <a:gd name="adj1" fmla="val -659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꺾인 연결선 401"/>
          <p:cNvCxnSpPr>
            <a:cxnSpLocks/>
          </p:cNvCxnSpPr>
          <p:nvPr/>
        </p:nvCxnSpPr>
        <p:spPr>
          <a:xfrm rot="16200000" flipH="1">
            <a:off x="3164566" y="1285963"/>
            <a:ext cx="2068047" cy="6783009"/>
          </a:xfrm>
          <a:prstGeom prst="bentConnector3">
            <a:avLst>
              <a:gd name="adj1" fmla="val 35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꺾인 연결선 427">
            <a:extLst>
              <a:ext uri="{FF2B5EF4-FFF2-40B4-BE49-F238E27FC236}">
                <a16:creationId xmlns:a16="http://schemas.microsoft.com/office/drawing/2014/main" id="{A7B65828-482C-4AC7-ACBC-F7F94252437B}"/>
              </a:ext>
            </a:extLst>
          </p:cNvPr>
          <p:cNvCxnSpPr>
            <a:cxnSpLocks/>
            <a:endCxn id="370" idx="1"/>
          </p:cNvCxnSpPr>
          <p:nvPr/>
        </p:nvCxnSpPr>
        <p:spPr>
          <a:xfrm rot="16200000" flipH="1">
            <a:off x="6023837" y="3102509"/>
            <a:ext cx="3132514" cy="283089"/>
          </a:xfrm>
          <a:prstGeom prst="bentConnector2">
            <a:avLst/>
          </a:prstGeom>
          <a:ln w="19050">
            <a:solidFill>
              <a:srgbClr val="61DAFB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90753" y="151968"/>
            <a:ext cx="2125903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아키텍처 설계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411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Inner 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Archtecture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MS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 통신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490085" y="1296410"/>
            <a:ext cx="10289050" cy="352425"/>
          </a:xfrm>
          <a:prstGeom prst="roundRect">
            <a:avLst/>
          </a:prstGeom>
          <a:solidFill>
            <a:srgbClr val="231F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분산 이벤트 스트림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(Kafka)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382127" y="1127004"/>
            <a:ext cx="586800" cy="669600"/>
            <a:chOff x="4591695" y="-2052674"/>
            <a:chExt cx="2437758" cy="2782680"/>
          </a:xfrm>
        </p:grpSpPr>
        <p:sp>
          <p:nvSpPr>
            <p:cNvPr id="34" name="육각형 33"/>
            <p:cNvSpPr/>
            <p:nvPr/>
          </p:nvSpPr>
          <p:spPr>
            <a:xfrm rot="5400000">
              <a:off x="4419234" y="-1880213"/>
              <a:ext cx="2782680" cy="2437758"/>
            </a:xfrm>
            <a:prstGeom prst="hexagon">
              <a:avLst/>
            </a:prstGeom>
            <a:solidFill>
              <a:srgbClr val="231F2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육각형 34"/>
            <p:cNvSpPr/>
            <p:nvPr/>
          </p:nvSpPr>
          <p:spPr>
            <a:xfrm rot="5400000">
              <a:off x="4765237" y="-1577097"/>
              <a:ext cx="2090674" cy="183152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4" descr="파일:Apache kafka.svg - 위키백과, 우리 모두의 백과사전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335" y="-1535999"/>
              <a:ext cx="1083330" cy="1759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그룹 65"/>
          <p:cNvGrpSpPr/>
          <p:nvPr/>
        </p:nvGrpSpPr>
        <p:grpSpPr>
          <a:xfrm>
            <a:off x="2076540" y="2028643"/>
            <a:ext cx="2448039" cy="2237428"/>
            <a:chOff x="897798" y="2557632"/>
            <a:chExt cx="2733860" cy="2498659"/>
          </a:xfrm>
        </p:grpSpPr>
        <p:grpSp>
          <p:nvGrpSpPr>
            <p:cNvPr id="2" name="그룹 1"/>
            <p:cNvGrpSpPr/>
            <p:nvPr/>
          </p:nvGrpSpPr>
          <p:grpSpPr>
            <a:xfrm>
              <a:off x="897798" y="2557632"/>
              <a:ext cx="2733860" cy="2449614"/>
              <a:chOff x="897797" y="2588805"/>
              <a:chExt cx="4622230" cy="4141645"/>
            </a:xfrm>
          </p:grpSpPr>
          <p:sp>
            <p:nvSpPr>
              <p:cNvPr id="6" name="육각형 5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7" name="육각형 6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회원</a:t>
                </a: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879520" y="5473469"/>
                <a:ext cx="1057275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9" name="원통 8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14" name="직선 화살표 연결선 13"/>
              <p:cNvCxnSpPr>
                <a:stCxn id="8" idx="2"/>
                <a:endCxn id="9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4385311" y="3033326"/>
                <a:ext cx="1134716" cy="58226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Publisher</a:t>
                </a:r>
                <a:endParaRPr lang="en-US" altLang="ko-KR" sz="3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299367" y="2815115"/>
                <a:ext cx="1133695" cy="588869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Listener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6" y="4651319"/>
                <a:ext cx="1579964" cy="47185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5" name="꺾인 연결선 24"/>
              <p:cNvCxnSpPr>
                <a:cxnSpLocks/>
                <a:stCxn id="8" idx="0"/>
                <a:endCxn id="24" idx="2"/>
              </p:cNvCxnSpPr>
              <p:nvPr/>
            </p:nvCxnSpPr>
            <p:spPr>
              <a:xfrm rot="16200000" flipV="1">
                <a:off x="3233011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그룹 52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56" name="육각형 55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7" name="육각형 56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55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59" name="육각형 58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0" name="육각형 59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221" name="그룹 220"/>
          <p:cNvGrpSpPr/>
          <p:nvPr/>
        </p:nvGrpSpPr>
        <p:grpSpPr>
          <a:xfrm>
            <a:off x="4605061" y="2047019"/>
            <a:ext cx="2448039" cy="2237428"/>
            <a:chOff x="897798" y="2557632"/>
            <a:chExt cx="2733860" cy="2498659"/>
          </a:xfrm>
        </p:grpSpPr>
        <p:grpSp>
          <p:nvGrpSpPr>
            <p:cNvPr id="222" name="그룹 221"/>
            <p:cNvGrpSpPr/>
            <p:nvPr/>
          </p:nvGrpSpPr>
          <p:grpSpPr>
            <a:xfrm>
              <a:off x="897798" y="2557632"/>
              <a:ext cx="2733860" cy="2449614"/>
              <a:chOff x="897797" y="2588805"/>
              <a:chExt cx="4622230" cy="4141645"/>
            </a:xfrm>
          </p:grpSpPr>
          <p:sp>
            <p:nvSpPr>
              <p:cNvPr id="232" name="육각형 231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33" name="육각형 232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파티</a:t>
                </a: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>
                <a:off x="2879520" y="5473469"/>
                <a:ext cx="1057275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35" name="원통 234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36" name="직선 화살표 연결선 235"/>
              <p:cNvCxnSpPr>
                <a:stCxn id="234" idx="2"/>
                <a:endCxn id="235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직사각형 236"/>
              <p:cNvSpPr/>
              <p:nvPr/>
            </p:nvSpPr>
            <p:spPr>
              <a:xfrm>
                <a:off x="4385311" y="3033326"/>
                <a:ext cx="1134716" cy="58226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Publisher</a:t>
                </a:r>
                <a:endParaRPr lang="en-US" altLang="ko-KR" sz="3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>
                <a:off x="1299367" y="2815115"/>
                <a:ext cx="1133695" cy="588869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Listener</a:t>
                </a: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42" name="꺾인 연결선 241"/>
              <p:cNvCxnSpPr>
                <a:cxnSpLocks/>
                <a:stCxn id="234" idx="0"/>
                <a:endCxn id="241" idx="2"/>
              </p:cNvCxnSpPr>
              <p:nvPr/>
            </p:nvCxnSpPr>
            <p:spPr>
              <a:xfrm rot="16200000" flipV="1">
                <a:off x="3233011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그룹 222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228" name="그룹 227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230" name="육각형 229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31" name="육각형 230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229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4" name="그룹 223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225" name="육각형 224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26" name="육각형 225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27" name="그림 22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243" name="그룹 242"/>
          <p:cNvGrpSpPr/>
          <p:nvPr/>
        </p:nvGrpSpPr>
        <p:grpSpPr>
          <a:xfrm>
            <a:off x="6906245" y="2052869"/>
            <a:ext cx="2448039" cy="2237428"/>
            <a:chOff x="897798" y="2557632"/>
            <a:chExt cx="2733860" cy="2498659"/>
          </a:xfrm>
        </p:grpSpPr>
        <p:grpSp>
          <p:nvGrpSpPr>
            <p:cNvPr id="244" name="그룹 243"/>
            <p:cNvGrpSpPr/>
            <p:nvPr/>
          </p:nvGrpSpPr>
          <p:grpSpPr>
            <a:xfrm>
              <a:off x="897798" y="2557632"/>
              <a:ext cx="2733860" cy="2449614"/>
              <a:chOff x="897797" y="2588805"/>
              <a:chExt cx="4622230" cy="4141645"/>
            </a:xfrm>
          </p:grpSpPr>
          <p:sp>
            <p:nvSpPr>
              <p:cNvPr id="254" name="육각형 253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55" name="육각형 254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매칭</a:t>
                </a: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2879520" y="5473469"/>
                <a:ext cx="1057275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57" name="원통 256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58" name="직선 화살표 연결선 257"/>
              <p:cNvCxnSpPr>
                <a:stCxn id="256" idx="2"/>
                <a:endCxn id="257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/>
              <p:cNvSpPr/>
              <p:nvPr/>
            </p:nvSpPr>
            <p:spPr>
              <a:xfrm>
                <a:off x="4385311" y="3033326"/>
                <a:ext cx="1134716" cy="58226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Publisher</a:t>
                </a:r>
                <a:endParaRPr lang="en-US" altLang="ko-KR" sz="3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0" name="직사각형 259"/>
              <p:cNvSpPr/>
              <p:nvPr/>
            </p:nvSpPr>
            <p:spPr>
              <a:xfrm>
                <a:off x="1299367" y="2815115"/>
                <a:ext cx="1133695" cy="588869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Listener</a:t>
                </a:r>
              </a:p>
            </p:txBody>
          </p:sp>
          <p:sp>
            <p:nvSpPr>
              <p:cNvPr id="261" name="직사각형 260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64" name="꺾인 연결선 263"/>
              <p:cNvCxnSpPr>
                <a:cxnSpLocks/>
                <a:stCxn id="256" idx="0"/>
                <a:endCxn id="263" idx="2"/>
              </p:cNvCxnSpPr>
              <p:nvPr/>
            </p:nvCxnSpPr>
            <p:spPr>
              <a:xfrm rot="16200000" flipV="1">
                <a:off x="3233011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" name="그룹 244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250" name="그룹 249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252" name="육각형 251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53" name="육각형 252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251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6" name="그룹 245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247" name="육각형 246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48" name="육각형 247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49" name="그림 24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265" name="그룹 264"/>
          <p:cNvGrpSpPr/>
          <p:nvPr/>
        </p:nvGrpSpPr>
        <p:grpSpPr>
          <a:xfrm>
            <a:off x="9434766" y="2071245"/>
            <a:ext cx="2201065" cy="2237428"/>
            <a:chOff x="897798" y="2557632"/>
            <a:chExt cx="2458050" cy="2498659"/>
          </a:xfrm>
        </p:grpSpPr>
        <p:grpSp>
          <p:nvGrpSpPr>
            <p:cNvPr id="266" name="그룹 265"/>
            <p:cNvGrpSpPr/>
            <p:nvPr/>
          </p:nvGrpSpPr>
          <p:grpSpPr>
            <a:xfrm>
              <a:off x="897798" y="2557632"/>
              <a:ext cx="2458050" cy="2449614"/>
              <a:chOff x="897797" y="2588805"/>
              <a:chExt cx="4155908" cy="4141645"/>
            </a:xfrm>
          </p:grpSpPr>
          <p:sp>
            <p:nvSpPr>
              <p:cNvPr id="276" name="육각형 275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77" name="육각형 276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리뷰</a:t>
                </a: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>
                <a:off x="2879520" y="5473469"/>
                <a:ext cx="1057275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79" name="원통 278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80" name="직선 화살표 연결선 279"/>
              <p:cNvCxnSpPr>
                <a:stCxn id="278" idx="2"/>
                <a:endCxn id="279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286" name="꺾인 연결선 285"/>
              <p:cNvCxnSpPr>
                <a:cxnSpLocks/>
                <a:stCxn id="278" idx="0"/>
                <a:endCxn id="285" idx="2"/>
              </p:cNvCxnSpPr>
              <p:nvPr/>
            </p:nvCxnSpPr>
            <p:spPr>
              <a:xfrm rot="16200000" flipV="1">
                <a:off x="3233011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그룹 266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272" name="그룹 271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274" name="육각형 273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275" name="육각형 274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273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8" name="그룹 267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269" name="육각형 268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0" name="육각형 269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71" name="그림 27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309" name="그룹 308"/>
          <p:cNvGrpSpPr/>
          <p:nvPr/>
        </p:nvGrpSpPr>
        <p:grpSpPr>
          <a:xfrm>
            <a:off x="2689253" y="4510286"/>
            <a:ext cx="2201065" cy="2237428"/>
            <a:chOff x="897798" y="2557632"/>
            <a:chExt cx="2458050" cy="2498659"/>
          </a:xfrm>
        </p:grpSpPr>
        <p:grpSp>
          <p:nvGrpSpPr>
            <p:cNvPr id="310" name="그룹 309"/>
            <p:cNvGrpSpPr/>
            <p:nvPr/>
          </p:nvGrpSpPr>
          <p:grpSpPr>
            <a:xfrm>
              <a:off x="897798" y="2557632"/>
              <a:ext cx="2458050" cy="2449614"/>
              <a:chOff x="897797" y="2588805"/>
              <a:chExt cx="4155908" cy="4141645"/>
            </a:xfrm>
          </p:grpSpPr>
          <p:sp>
            <p:nvSpPr>
              <p:cNvPr id="320" name="육각형 319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1" name="육각형 320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공지사항</a:t>
                </a: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>
                <a:off x="2879519" y="5473469"/>
                <a:ext cx="1057274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3" name="원통 322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24" name="직선 화살표 연결선 323"/>
              <p:cNvCxnSpPr>
                <a:stCxn id="322" idx="2"/>
                <a:endCxn id="323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직사각형 326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8" name="직사각형 327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9" name="직사각형 328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30" name="꺾인 연결선 329"/>
              <p:cNvCxnSpPr>
                <a:cxnSpLocks/>
                <a:stCxn id="322" idx="0"/>
                <a:endCxn id="329" idx="2"/>
              </p:cNvCxnSpPr>
              <p:nvPr/>
            </p:nvCxnSpPr>
            <p:spPr>
              <a:xfrm rot="16200000" flipV="1">
                <a:off x="3233010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1" name="그룹 310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316" name="그룹 315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318" name="육각형 317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19" name="육각형 318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317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2" name="그룹 311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313" name="육각형 312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4" name="육각형 313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315" name="그림 31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331" name="그룹 330"/>
          <p:cNvGrpSpPr/>
          <p:nvPr/>
        </p:nvGrpSpPr>
        <p:grpSpPr>
          <a:xfrm>
            <a:off x="4990437" y="4516136"/>
            <a:ext cx="2201065" cy="2237428"/>
            <a:chOff x="897798" y="2557632"/>
            <a:chExt cx="2458050" cy="2498659"/>
          </a:xfrm>
        </p:grpSpPr>
        <p:grpSp>
          <p:nvGrpSpPr>
            <p:cNvPr id="332" name="그룹 331"/>
            <p:cNvGrpSpPr/>
            <p:nvPr/>
          </p:nvGrpSpPr>
          <p:grpSpPr>
            <a:xfrm>
              <a:off x="897798" y="2557632"/>
              <a:ext cx="2458050" cy="2449614"/>
              <a:chOff x="897797" y="2588805"/>
              <a:chExt cx="4155908" cy="4141645"/>
            </a:xfrm>
          </p:grpSpPr>
          <p:sp>
            <p:nvSpPr>
              <p:cNvPr id="342" name="육각형 341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43" name="육각형 342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문의사항</a:t>
                </a:r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2879519" y="5473469"/>
                <a:ext cx="1057274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45" name="원통 344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46" name="직선 화살표 연결선 345"/>
              <p:cNvCxnSpPr>
                <a:stCxn id="344" idx="2"/>
                <a:endCxn id="345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8"/>
                <a:ext cx="1277771" cy="493863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50" name="직사각형 349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51" name="직사각형 350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52" name="꺾인 연결선 351"/>
              <p:cNvCxnSpPr>
                <a:cxnSpLocks/>
                <a:stCxn id="344" idx="0"/>
                <a:endCxn id="351" idx="2"/>
              </p:cNvCxnSpPr>
              <p:nvPr/>
            </p:nvCxnSpPr>
            <p:spPr>
              <a:xfrm rot="16200000" flipV="1">
                <a:off x="3233010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그룹 332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338" name="그룹 337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340" name="육각형 339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41" name="육각형 340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339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4" name="그룹 333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335" name="육각형 334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6" name="육각형 335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337" name="그림 33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grpSp>
        <p:nvGrpSpPr>
          <p:cNvPr id="353" name="그룹 352"/>
          <p:cNvGrpSpPr/>
          <p:nvPr/>
        </p:nvGrpSpPr>
        <p:grpSpPr>
          <a:xfrm>
            <a:off x="7518958" y="4534512"/>
            <a:ext cx="2448039" cy="2237428"/>
            <a:chOff x="897798" y="2557632"/>
            <a:chExt cx="2733860" cy="2498659"/>
          </a:xfrm>
        </p:grpSpPr>
        <p:grpSp>
          <p:nvGrpSpPr>
            <p:cNvPr id="354" name="그룹 353"/>
            <p:cNvGrpSpPr/>
            <p:nvPr/>
          </p:nvGrpSpPr>
          <p:grpSpPr>
            <a:xfrm>
              <a:off x="897798" y="2557632"/>
              <a:ext cx="2733860" cy="2449614"/>
              <a:chOff x="897797" y="2588805"/>
              <a:chExt cx="4622230" cy="4141645"/>
            </a:xfrm>
          </p:grpSpPr>
          <p:sp>
            <p:nvSpPr>
              <p:cNvPr id="364" name="육각형 363"/>
              <p:cNvSpPr/>
              <p:nvPr/>
            </p:nvSpPr>
            <p:spPr>
              <a:xfrm>
                <a:off x="1672965" y="2588805"/>
                <a:ext cx="3380740" cy="291443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65" name="육각형 364"/>
              <p:cNvSpPr/>
              <p:nvPr/>
            </p:nvSpPr>
            <p:spPr>
              <a:xfrm>
                <a:off x="2175567" y="3022083"/>
                <a:ext cx="2375535" cy="2047876"/>
              </a:xfrm>
              <a:prstGeom prst="hexagon">
                <a:avLst/>
              </a:prstGeom>
              <a:solidFill>
                <a:srgbClr val="FDD90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신고</a:t>
                </a: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2879520" y="5473469"/>
                <a:ext cx="1057275" cy="40816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JPA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67" name="원통 366"/>
              <p:cNvSpPr/>
              <p:nvPr/>
            </p:nvSpPr>
            <p:spPr>
              <a:xfrm>
                <a:off x="2650921" y="6081519"/>
                <a:ext cx="1514475" cy="648931"/>
              </a:xfrm>
              <a:prstGeom prst="can">
                <a:avLst>
                  <a:gd name="adj" fmla="val 30901"/>
                </a:avLst>
              </a:prstGeom>
              <a:solidFill>
                <a:srgbClr val="F9991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DB</a:t>
                </a:r>
                <a:endParaRPr lang="ko-KR" altLang="en-US" sz="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68" name="직선 화살표 연결선 367"/>
              <p:cNvCxnSpPr>
                <a:stCxn id="366" idx="2"/>
                <a:endCxn id="367" idx="0"/>
              </p:cNvCxnSpPr>
              <p:nvPr/>
            </p:nvCxnSpPr>
            <p:spPr>
              <a:xfrm>
                <a:off x="3408158" y="5881637"/>
                <a:ext cx="2" cy="400407"/>
              </a:xfrm>
              <a:prstGeom prst="straightConnector1">
                <a:avLst/>
              </a:prstGeom>
              <a:ln w="1905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" name="직사각형 368"/>
              <p:cNvSpPr/>
              <p:nvPr/>
            </p:nvSpPr>
            <p:spPr>
              <a:xfrm>
                <a:off x="4385311" y="3033326"/>
                <a:ext cx="1134716" cy="58226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Publisher</a:t>
                </a:r>
                <a:endParaRPr lang="en-US" altLang="ko-KR" sz="3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1299368" y="2815115"/>
                <a:ext cx="1133695" cy="58887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</a:p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Listener</a:t>
                </a:r>
              </a:p>
            </p:txBody>
          </p:sp>
          <p:sp>
            <p:nvSpPr>
              <p:cNvPr id="371" name="직사각형 370">
                <a:extLst>
                  <a:ext uri="{FF2B5EF4-FFF2-40B4-BE49-F238E27FC236}">
                    <a16:creationId xmlns:a16="http://schemas.microsoft.com/office/drawing/2014/main" id="{AAEF59EB-42CB-4CE4-BE1C-5832F916B845}"/>
                  </a:ext>
                </a:extLst>
              </p:cNvPr>
              <p:cNvSpPr/>
              <p:nvPr/>
            </p:nvSpPr>
            <p:spPr>
              <a:xfrm>
                <a:off x="897797" y="4845799"/>
                <a:ext cx="1277771" cy="493862"/>
              </a:xfrm>
              <a:prstGeom prst="rect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Controller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72" name="직사각형 371">
                <a:extLst>
                  <a:ext uri="{FF2B5EF4-FFF2-40B4-BE49-F238E27FC236}">
                    <a16:creationId xmlns:a16="http://schemas.microsoft.com/office/drawing/2014/main" id="{5CC33A52-5A97-4310-9AC9-DD24E4E1442A}"/>
                  </a:ext>
                </a:extLst>
              </p:cNvPr>
              <p:cNvSpPr/>
              <p:nvPr/>
            </p:nvSpPr>
            <p:spPr>
              <a:xfrm>
                <a:off x="1552671" y="3794837"/>
                <a:ext cx="1105519" cy="50103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7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Service</a:t>
                </a:r>
                <a:endPara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3CBB1EA5-382F-4A33-9249-EF730500959B}"/>
                  </a:ext>
                </a:extLst>
              </p:cNvPr>
              <p:cNvSpPr/>
              <p:nvPr/>
            </p:nvSpPr>
            <p:spPr>
              <a:xfrm flipH="1">
                <a:off x="2618175" y="4651318"/>
                <a:ext cx="1579964" cy="4718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Repository Interface</a:t>
                </a:r>
                <a:endParaRPr lang="ko-KR" altLang="en-US" sz="6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74" name="꺾인 연결선 373"/>
              <p:cNvCxnSpPr>
                <a:cxnSpLocks/>
                <a:stCxn id="366" idx="0"/>
                <a:endCxn id="373" idx="2"/>
              </p:cNvCxnSpPr>
              <p:nvPr/>
            </p:nvCxnSpPr>
            <p:spPr>
              <a:xfrm rot="16200000" flipV="1">
                <a:off x="3233011" y="5298320"/>
                <a:ext cx="350296" cy="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5" name="그룹 354"/>
            <p:cNvGrpSpPr/>
            <p:nvPr/>
          </p:nvGrpSpPr>
          <p:grpSpPr>
            <a:xfrm>
              <a:off x="1610056" y="4598946"/>
              <a:ext cx="400793" cy="457345"/>
              <a:chOff x="4874918" y="607772"/>
              <a:chExt cx="440725" cy="511242"/>
            </a:xfrm>
          </p:grpSpPr>
          <p:grpSp>
            <p:nvGrpSpPr>
              <p:cNvPr id="360" name="그룹 359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362" name="육각형 361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363" name="육각형 362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361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6" name="그룹 355"/>
            <p:cNvGrpSpPr/>
            <p:nvPr/>
          </p:nvGrpSpPr>
          <p:grpSpPr>
            <a:xfrm>
              <a:off x="1876993" y="2632956"/>
              <a:ext cx="364357" cy="415768"/>
              <a:chOff x="4649832" y="4687214"/>
              <a:chExt cx="842999" cy="977880"/>
            </a:xfrm>
          </p:grpSpPr>
          <p:sp>
            <p:nvSpPr>
              <p:cNvPr id="357" name="육각형 356"/>
              <p:cNvSpPr/>
              <p:nvPr/>
            </p:nvSpPr>
            <p:spPr>
              <a:xfrm rot="5400000">
                <a:off x="4582392" y="4754654"/>
                <a:ext cx="977880" cy="842999"/>
              </a:xfrm>
              <a:prstGeom prst="hexagon">
                <a:avLst/>
              </a:prstGeom>
              <a:solidFill>
                <a:srgbClr val="73B64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58" name="육각형 357"/>
              <p:cNvSpPr/>
              <p:nvPr/>
            </p:nvSpPr>
            <p:spPr>
              <a:xfrm rot="5400000">
                <a:off x="4703984" y="4859474"/>
                <a:ext cx="734696" cy="63335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359" name="그림 35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31" t="13559" r="21807" b="15477"/>
              <a:stretch/>
            </p:blipFill>
            <p:spPr>
              <a:xfrm>
                <a:off x="4717096" y="4764988"/>
                <a:ext cx="708471" cy="794347"/>
              </a:xfrm>
              <a:prstGeom prst="rect">
                <a:avLst/>
              </a:prstGeom>
            </p:spPr>
          </p:pic>
        </p:grpSp>
      </p:grpSp>
      <p:cxnSp>
        <p:nvCxnSpPr>
          <p:cNvPr id="378" name="꺾인 연결선 377"/>
          <p:cNvCxnSpPr>
            <a:stCxn id="452" idx="2"/>
            <a:endCxn id="283" idx="2"/>
          </p:cNvCxnSpPr>
          <p:nvPr/>
        </p:nvCxnSpPr>
        <p:spPr>
          <a:xfrm rot="5400000" flipH="1" flipV="1">
            <a:off x="5356896" y="-754417"/>
            <a:ext cx="133659" cy="8698817"/>
          </a:xfrm>
          <a:prstGeom prst="bentConnector3">
            <a:avLst>
              <a:gd name="adj1" fmla="val -552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꺾인 연결선 379"/>
          <p:cNvCxnSpPr>
            <a:stCxn id="452" idx="2"/>
            <a:endCxn id="261" idx="2"/>
          </p:cNvCxnSpPr>
          <p:nvPr/>
        </p:nvCxnSpPr>
        <p:spPr>
          <a:xfrm rot="5400000" flipH="1" flipV="1">
            <a:off x="4083448" y="500656"/>
            <a:ext cx="152035" cy="6170296"/>
          </a:xfrm>
          <a:prstGeom prst="bentConnector3">
            <a:avLst>
              <a:gd name="adj1" fmla="val -4824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꺾인 연결선 383"/>
          <p:cNvCxnSpPr>
            <a:stCxn id="452" idx="2"/>
            <a:endCxn id="239" idx="2"/>
          </p:cNvCxnSpPr>
          <p:nvPr/>
        </p:nvCxnSpPr>
        <p:spPr>
          <a:xfrm rot="5400000" flipH="1" flipV="1">
            <a:off x="2929931" y="1648323"/>
            <a:ext cx="157885" cy="3869112"/>
          </a:xfrm>
          <a:prstGeom prst="bentConnector3">
            <a:avLst>
              <a:gd name="adj1" fmla="val -4705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 389"/>
          <p:cNvCxnSpPr>
            <a:stCxn id="452" idx="2"/>
            <a:endCxn id="18" idx="2"/>
          </p:cNvCxnSpPr>
          <p:nvPr/>
        </p:nvCxnSpPr>
        <p:spPr>
          <a:xfrm rot="5400000" flipH="1" flipV="1">
            <a:off x="1656482" y="2903395"/>
            <a:ext cx="176261" cy="1340591"/>
          </a:xfrm>
          <a:prstGeom prst="bentConnector3">
            <a:avLst>
              <a:gd name="adj1" fmla="val -4161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꺾인 연결선 393"/>
          <p:cNvCxnSpPr>
            <a:stCxn id="452" idx="2"/>
            <a:endCxn id="327" idx="0"/>
          </p:cNvCxnSpPr>
          <p:nvPr/>
        </p:nvCxnSpPr>
        <p:spPr>
          <a:xfrm rot="16200000" flipH="1">
            <a:off x="1029060" y="3707079"/>
            <a:ext cx="2043821" cy="1953304"/>
          </a:xfrm>
          <a:prstGeom prst="bentConnector3">
            <a:avLst>
              <a:gd name="adj1" fmla="val 357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꺾인 연결선 397"/>
          <p:cNvCxnSpPr>
            <a:stCxn id="452" idx="2"/>
            <a:endCxn id="349" idx="0"/>
          </p:cNvCxnSpPr>
          <p:nvPr/>
        </p:nvCxnSpPr>
        <p:spPr>
          <a:xfrm rot="16200000" flipH="1">
            <a:off x="2176727" y="2559412"/>
            <a:ext cx="2049671" cy="4254488"/>
          </a:xfrm>
          <a:prstGeom prst="bentConnector3">
            <a:avLst>
              <a:gd name="adj1" fmla="val 360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직사각형 375"/>
          <p:cNvSpPr/>
          <p:nvPr/>
        </p:nvSpPr>
        <p:spPr>
          <a:xfrm>
            <a:off x="580314" y="4103907"/>
            <a:ext cx="1039335" cy="581839"/>
          </a:xfrm>
          <a:prstGeom prst="rect">
            <a:avLst/>
          </a:prstGeom>
          <a:solidFill>
            <a:srgbClr val="73B6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Gateway</a:t>
            </a:r>
            <a:endParaRPr lang="ko-KR" altLang="en-US" sz="11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08" name="그룹 407"/>
          <p:cNvGrpSpPr/>
          <p:nvPr/>
        </p:nvGrpSpPr>
        <p:grpSpPr>
          <a:xfrm>
            <a:off x="110636" y="4060026"/>
            <a:ext cx="586800" cy="669600"/>
            <a:chOff x="4649832" y="4687214"/>
            <a:chExt cx="842999" cy="977880"/>
          </a:xfrm>
        </p:grpSpPr>
        <p:sp>
          <p:nvSpPr>
            <p:cNvPr id="409" name="육각형 408"/>
            <p:cNvSpPr/>
            <p:nvPr/>
          </p:nvSpPr>
          <p:spPr>
            <a:xfrm rot="5400000">
              <a:off x="4582392" y="4754654"/>
              <a:ext cx="977880" cy="842999"/>
            </a:xfrm>
            <a:prstGeom prst="hexagon">
              <a:avLst/>
            </a:prstGeom>
            <a:solidFill>
              <a:srgbClr val="73B64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육각형 409"/>
            <p:cNvSpPr/>
            <p:nvPr/>
          </p:nvSpPr>
          <p:spPr>
            <a:xfrm rot="5400000">
              <a:off x="4703984" y="4859474"/>
              <a:ext cx="734696" cy="6333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" name="그림 4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1" t="13559" r="21807" b="15477"/>
            <a:stretch/>
          </p:blipFill>
          <p:spPr>
            <a:xfrm>
              <a:off x="4717096" y="4764988"/>
              <a:ext cx="708471" cy="794347"/>
            </a:xfrm>
            <a:prstGeom prst="rect">
              <a:avLst/>
            </a:prstGeom>
          </p:spPr>
        </p:pic>
      </p:grpSp>
      <p:cxnSp>
        <p:nvCxnSpPr>
          <p:cNvPr id="413" name="직선 화살표 연결선 412"/>
          <p:cNvCxnSpPr>
            <a:cxnSpLocks/>
            <a:stCxn id="15" idx="0"/>
          </p:cNvCxnSpPr>
          <p:nvPr/>
        </p:nvCxnSpPr>
        <p:spPr>
          <a:xfrm flipH="1" flipV="1">
            <a:off x="4218474" y="1677797"/>
            <a:ext cx="5619" cy="586275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화살표 연결선 415"/>
          <p:cNvCxnSpPr>
            <a:cxnSpLocks/>
            <a:stCxn id="237" idx="0"/>
          </p:cNvCxnSpPr>
          <p:nvPr/>
        </p:nvCxnSpPr>
        <p:spPr>
          <a:xfrm flipV="1">
            <a:off x="6752614" y="1668787"/>
            <a:ext cx="0" cy="613661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직선 화살표 연결선 418"/>
          <p:cNvCxnSpPr>
            <a:cxnSpLocks/>
            <a:stCxn id="259" idx="0"/>
          </p:cNvCxnSpPr>
          <p:nvPr/>
        </p:nvCxnSpPr>
        <p:spPr>
          <a:xfrm flipV="1">
            <a:off x="9053798" y="1631210"/>
            <a:ext cx="0" cy="657088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꺾인 연결선 423">
            <a:extLst>
              <a:ext uri="{FF2B5EF4-FFF2-40B4-BE49-F238E27FC236}">
                <a16:creationId xmlns:a16="http://schemas.microsoft.com/office/drawing/2014/main" id="{A7B65828-482C-4AC7-ACBC-F7F94252437B}"/>
              </a:ext>
            </a:extLst>
          </p:cNvPr>
          <p:cNvCxnSpPr>
            <a:cxnSpLocks/>
            <a:endCxn id="369" idx="0"/>
          </p:cNvCxnSpPr>
          <p:nvPr/>
        </p:nvCxnSpPr>
        <p:spPr>
          <a:xfrm rot="16200000" flipH="1">
            <a:off x="8000061" y="3103491"/>
            <a:ext cx="3101154" cy="231745"/>
          </a:xfrm>
          <a:prstGeom prst="bentConnector3">
            <a:avLst>
              <a:gd name="adj1" fmla="val 70886"/>
            </a:avLst>
          </a:prstGeom>
          <a:ln w="19050">
            <a:solidFill>
              <a:schemeClr val="accent5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직선 화살표 연결선 433"/>
          <p:cNvCxnSpPr>
            <a:cxnSpLocks/>
            <a:stCxn id="238" idx="0"/>
          </p:cNvCxnSpPr>
          <p:nvPr/>
        </p:nvCxnSpPr>
        <p:spPr>
          <a:xfrm flipH="1" flipV="1">
            <a:off x="5095264" y="1644457"/>
            <a:ext cx="0" cy="522421"/>
          </a:xfrm>
          <a:prstGeom prst="straightConnector1">
            <a:avLst/>
          </a:prstGeom>
          <a:ln w="19050">
            <a:solidFill>
              <a:srgbClr val="61DAFB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직선 화살표 연결선 435"/>
          <p:cNvCxnSpPr>
            <a:cxnSpLocks/>
            <a:stCxn id="16" idx="0"/>
          </p:cNvCxnSpPr>
          <p:nvPr/>
        </p:nvCxnSpPr>
        <p:spPr>
          <a:xfrm flipV="1">
            <a:off x="2589437" y="1644458"/>
            <a:ext cx="0" cy="504044"/>
          </a:xfrm>
          <a:prstGeom prst="straightConnector1">
            <a:avLst/>
          </a:prstGeom>
          <a:ln w="19050">
            <a:solidFill>
              <a:srgbClr val="61DAFB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4" name="그룹 443"/>
          <p:cNvGrpSpPr/>
          <p:nvPr/>
        </p:nvGrpSpPr>
        <p:grpSpPr>
          <a:xfrm>
            <a:off x="1342738" y="2260176"/>
            <a:ext cx="890781" cy="767915"/>
            <a:chOff x="121044" y="1220114"/>
            <a:chExt cx="1010700" cy="871294"/>
          </a:xfrm>
        </p:grpSpPr>
        <p:sp>
          <p:nvSpPr>
            <p:cNvPr id="442" name="육각형 441"/>
            <p:cNvSpPr/>
            <p:nvPr/>
          </p:nvSpPr>
          <p:spPr>
            <a:xfrm>
              <a:off x="121044" y="1220114"/>
              <a:ext cx="1010700" cy="871294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40" name="육각형 439"/>
            <p:cNvSpPr/>
            <p:nvPr/>
          </p:nvSpPr>
          <p:spPr>
            <a:xfrm>
              <a:off x="267775" y="1359742"/>
              <a:ext cx="696869" cy="600750"/>
            </a:xfrm>
            <a:prstGeom prst="hexagon">
              <a:avLst/>
            </a:prstGeom>
            <a:solidFill>
              <a:srgbClr val="CCCC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260000" y="1337884"/>
              <a:ext cx="729704" cy="6111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외부 </a:t>
              </a:r>
              <a:endParaRPr lang="en-US" altLang="ko-KR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시스템</a:t>
              </a:r>
              <a:endParaRPr lang="en-US" altLang="ko-KR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회사 메일</a:t>
              </a:r>
              <a:r>
                <a:rPr lang="en-US" altLang="ko-KR" sz="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ko-KR" altLang="en-US" sz="7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52" name="직사각형 451"/>
          <p:cNvSpPr/>
          <p:nvPr/>
        </p:nvSpPr>
        <p:spPr>
          <a:xfrm>
            <a:off x="554650" y="3079982"/>
            <a:ext cx="1039335" cy="581839"/>
          </a:xfrm>
          <a:prstGeom prst="rect">
            <a:avLst/>
          </a:prstGeom>
          <a:solidFill>
            <a:srgbClr val="61DA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Client</a:t>
            </a:r>
          </a:p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(Browser)</a:t>
            </a:r>
            <a:endParaRPr lang="ko-KR" altLang="en-US" sz="11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53" name="그룹 452"/>
          <p:cNvGrpSpPr/>
          <p:nvPr/>
        </p:nvGrpSpPr>
        <p:grpSpPr>
          <a:xfrm>
            <a:off x="64146" y="3028091"/>
            <a:ext cx="586800" cy="669600"/>
            <a:chOff x="4687932" y="4470487"/>
            <a:chExt cx="842999" cy="977880"/>
          </a:xfrm>
        </p:grpSpPr>
        <p:sp>
          <p:nvSpPr>
            <p:cNvPr id="454" name="육각형 453"/>
            <p:cNvSpPr/>
            <p:nvPr/>
          </p:nvSpPr>
          <p:spPr>
            <a:xfrm rot="5400000">
              <a:off x="4620492" y="4537927"/>
              <a:ext cx="977880" cy="842999"/>
            </a:xfrm>
            <a:prstGeom prst="hexagon">
              <a:avLst/>
            </a:prstGeom>
            <a:solidFill>
              <a:srgbClr val="61DAF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육각형 454"/>
            <p:cNvSpPr/>
            <p:nvPr/>
          </p:nvSpPr>
          <p:spPr>
            <a:xfrm rot="5400000">
              <a:off x="4742084" y="4642747"/>
              <a:ext cx="734696" cy="63335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6" name="그림 4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8" r="19367"/>
            <a:stretch/>
          </p:blipFill>
          <p:spPr>
            <a:xfrm>
              <a:off x="4807668" y="4603675"/>
              <a:ext cx="632753" cy="69626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E777232-4BE7-3E77-22E8-C9D8D7EBB5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37" y="3678438"/>
            <a:ext cx="309419" cy="3094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B15D31-327E-7635-AC6C-1D3D0D5474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28" y="4574916"/>
            <a:ext cx="309419" cy="3094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23931B6-8E1F-56E7-F919-6B11E32091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09" y="3678438"/>
            <a:ext cx="309419" cy="3094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401D62-5C1E-D89E-C257-5821FEA8E7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0" y="3678438"/>
            <a:ext cx="309419" cy="3094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42CCD2-F8B3-A00F-F3FB-5BF3F314C9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86" y="4524779"/>
            <a:ext cx="309419" cy="3094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2610385-C69F-A95A-E166-A5545D7917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69" y="3678437"/>
            <a:ext cx="309419" cy="3094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E4736D2-1E45-F608-7AB3-BB8D0309B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80" y="5029255"/>
            <a:ext cx="309419" cy="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191"/>
          <p:cNvGrpSpPr/>
          <p:nvPr/>
        </p:nvGrpSpPr>
        <p:grpSpPr>
          <a:xfrm>
            <a:off x="10436743" y="4821555"/>
            <a:ext cx="721698" cy="771681"/>
            <a:chOff x="7149090" y="439424"/>
            <a:chExt cx="721698" cy="771681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7149090" y="439424"/>
              <a:ext cx="721698" cy="771681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194" name="그룹 193"/>
            <p:cNvGrpSpPr/>
            <p:nvPr/>
          </p:nvGrpSpPr>
          <p:grpSpPr>
            <a:xfrm>
              <a:off x="7280360" y="486358"/>
              <a:ext cx="465590" cy="540086"/>
              <a:chOff x="4874918" y="607772"/>
              <a:chExt cx="440725" cy="511242"/>
            </a:xfrm>
          </p:grpSpPr>
          <p:grpSp>
            <p:nvGrpSpPr>
              <p:cNvPr id="196" name="그룹 195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198" name="육각형 197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육각형 198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97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TextBox 194"/>
            <p:cNvSpPr txBox="1"/>
            <p:nvPr/>
          </p:nvSpPr>
          <p:spPr>
            <a:xfrm>
              <a:off x="7221262" y="984029"/>
              <a:ext cx="5986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MySQL</a:t>
              </a:r>
              <a:endParaRPr lang="ko-KR" altLang="en-US" sz="7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10326816" y="4910722"/>
            <a:ext cx="721698" cy="771681"/>
            <a:chOff x="7149090" y="439424"/>
            <a:chExt cx="721698" cy="771681"/>
          </a:xfrm>
        </p:grpSpPr>
        <p:sp>
          <p:nvSpPr>
            <p:cNvPr id="185" name="모서리가 둥근 직사각형 184"/>
            <p:cNvSpPr/>
            <p:nvPr/>
          </p:nvSpPr>
          <p:spPr>
            <a:xfrm>
              <a:off x="7149090" y="439424"/>
              <a:ext cx="721698" cy="771681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186" name="그룹 185"/>
            <p:cNvGrpSpPr/>
            <p:nvPr/>
          </p:nvGrpSpPr>
          <p:grpSpPr>
            <a:xfrm>
              <a:off x="7280360" y="486358"/>
              <a:ext cx="465590" cy="540086"/>
              <a:chOff x="4874918" y="607772"/>
              <a:chExt cx="440725" cy="511242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190" name="육각형 189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육각형 190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9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7" name="TextBox 186"/>
            <p:cNvSpPr txBox="1"/>
            <p:nvPr/>
          </p:nvSpPr>
          <p:spPr>
            <a:xfrm>
              <a:off x="7221262" y="984029"/>
              <a:ext cx="5986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MySQL</a:t>
              </a:r>
              <a:endParaRPr lang="ko-KR" altLang="en-US" sz="7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90753" y="151968"/>
            <a:ext cx="2125903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아키텍처 설계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821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Outer Architecture</a:t>
            </a:r>
          </a:p>
        </p:txBody>
      </p:sp>
      <p:cxnSp>
        <p:nvCxnSpPr>
          <p:cNvPr id="15" name="꺾인 연결선 14"/>
          <p:cNvCxnSpPr/>
          <p:nvPr/>
        </p:nvCxnSpPr>
        <p:spPr>
          <a:xfrm rot="16200000" flipH="1">
            <a:off x="752570" y="3258107"/>
            <a:ext cx="1614811" cy="656151"/>
          </a:xfrm>
          <a:prstGeom prst="bentConnector3">
            <a:avLst>
              <a:gd name="adj1" fmla="val 28379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35452" y="4086153"/>
            <a:ext cx="4537404" cy="216884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964597" y="5077640"/>
            <a:ext cx="1587207" cy="772385"/>
            <a:chOff x="8280973" y="4855089"/>
            <a:chExt cx="2335934" cy="1136739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8280973" y="4855089"/>
              <a:ext cx="1062142" cy="1135703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8434002" y="5720050"/>
              <a:ext cx="773405" cy="27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Grafana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8500222" y="4974081"/>
              <a:ext cx="625912" cy="726059"/>
              <a:chOff x="7825766" y="2836507"/>
              <a:chExt cx="625912" cy="726059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7825766" y="2836507"/>
                <a:ext cx="625912" cy="726059"/>
                <a:chOff x="2738242" y="3686169"/>
                <a:chExt cx="625912" cy="726059"/>
              </a:xfrm>
            </p:grpSpPr>
            <p:sp>
              <p:nvSpPr>
                <p:cNvPr id="160" name="육각형 159"/>
                <p:cNvSpPr/>
                <p:nvPr/>
              </p:nvSpPr>
              <p:spPr>
                <a:xfrm rot="5400000">
                  <a:off x="2688168" y="3736243"/>
                  <a:ext cx="726059" cy="625912"/>
                </a:xfrm>
                <a:prstGeom prst="hexagon">
                  <a:avLst/>
                </a:prstGeom>
                <a:solidFill>
                  <a:srgbClr val="F47D1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61" name="육각형 160"/>
                <p:cNvSpPr/>
                <p:nvPr/>
              </p:nvSpPr>
              <p:spPr>
                <a:xfrm rot="5400000">
                  <a:off x="2778448" y="3814070"/>
                  <a:ext cx="545499" cy="470257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pic>
            <p:nvPicPr>
              <p:cNvPr id="159" name="Picture 4" descr="Grafana Logo PNG Vector (SVG) Free Downloa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5912" y="3007795"/>
                <a:ext cx="324761" cy="353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1" name="모서리가 둥근 직사각형 150"/>
            <p:cNvSpPr/>
            <p:nvPr/>
          </p:nvSpPr>
          <p:spPr>
            <a:xfrm>
              <a:off x="9516604" y="4855089"/>
              <a:ext cx="1062142" cy="1135703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9534304" y="5700142"/>
              <a:ext cx="1082603" cy="27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Prometheus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53" name="그룹 152"/>
            <p:cNvGrpSpPr/>
            <p:nvPr/>
          </p:nvGrpSpPr>
          <p:grpSpPr>
            <a:xfrm>
              <a:off x="9734719" y="4974081"/>
              <a:ext cx="625912" cy="726059"/>
              <a:chOff x="9662217" y="1551218"/>
              <a:chExt cx="625912" cy="726059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9662217" y="1551218"/>
                <a:ext cx="625912" cy="726059"/>
                <a:chOff x="2738242" y="3686169"/>
                <a:chExt cx="625912" cy="726059"/>
              </a:xfrm>
            </p:grpSpPr>
            <p:sp>
              <p:nvSpPr>
                <p:cNvPr id="156" name="육각형 155"/>
                <p:cNvSpPr/>
                <p:nvPr/>
              </p:nvSpPr>
              <p:spPr>
                <a:xfrm rot="5400000">
                  <a:off x="2688168" y="3736243"/>
                  <a:ext cx="726059" cy="625912"/>
                </a:xfrm>
                <a:prstGeom prst="hexagon">
                  <a:avLst/>
                </a:prstGeom>
                <a:solidFill>
                  <a:srgbClr val="F05A2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57" name="육각형 156"/>
                <p:cNvSpPr/>
                <p:nvPr/>
              </p:nvSpPr>
              <p:spPr>
                <a:xfrm rot="5400000">
                  <a:off x="2778448" y="3814070"/>
                  <a:ext cx="545499" cy="470257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pic>
            <p:nvPicPr>
              <p:cNvPr id="155" name="Picture 8" descr="File:Prometheus software logo.svg - Wikimedia Common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7069" y="1698741"/>
                <a:ext cx="434797" cy="431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그룹 17"/>
          <p:cNvGrpSpPr/>
          <p:nvPr/>
        </p:nvGrpSpPr>
        <p:grpSpPr>
          <a:xfrm>
            <a:off x="5125421" y="3946456"/>
            <a:ext cx="2649290" cy="359009"/>
            <a:chOff x="2213083" y="3395487"/>
            <a:chExt cx="1858740" cy="622114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2213083" y="3395487"/>
              <a:ext cx="1814788" cy="622114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224210" y="3476601"/>
              <a:ext cx="1847613" cy="440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Management &amp; Monitoring</a:t>
              </a:r>
              <a:endParaRPr lang="ko-KR" altLang="en-US" sz="105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cxnSp>
        <p:nvCxnSpPr>
          <p:cNvPr id="19" name="꺾인 연결선 18"/>
          <p:cNvCxnSpPr>
            <a:stCxn id="108" idx="1"/>
          </p:cNvCxnSpPr>
          <p:nvPr/>
        </p:nvCxnSpPr>
        <p:spPr>
          <a:xfrm rot="10800000" flipV="1">
            <a:off x="2886672" y="2783864"/>
            <a:ext cx="614517" cy="1143208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5362415" y="5082952"/>
            <a:ext cx="721698" cy="771681"/>
            <a:chOff x="8243628" y="-625299"/>
            <a:chExt cx="721698" cy="771681"/>
          </a:xfrm>
        </p:grpSpPr>
        <p:grpSp>
          <p:nvGrpSpPr>
            <p:cNvPr id="134" name="그룹 133"/>
            <p:cNvGrpSpPr/>
            <p:nvPr/>
          </p:nvGrpSpPr>
          <p:grpSpPr>
            <a:xfrm>
              <a:off x="8243628" y="-625299"/>
              <a:ext cx="721698" cy="771681"/>
              <a:chOff x="8280973" y="4855089"/>
              <a:chExt cx="1062142" cy="1135703"/>
            </a:xfrm>
          </p:grpSpPr>
          <p:sp>
            <p:nvSpPr>
              <p:cNvPr id="139" name="모서리가 둥근 직사각형 138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332978" y="5689151"/>
                <a:ext cx="998584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Sonar </a:t>
                </a:r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Qube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35" name="그룹 134"/>
            <p:cNvGrpSpPr/>
            <p:nvPr/>
          </p:nvGrpSpPr>
          <p:grpSpPr>
            <a:xfrm>
              <a:off x="8357402" y="-587226"/>
              <a:ext cx="486625" cy="533392"/>
              <a:chOff x="7857167" y="126872"/>
              <a:chExt cx="486625" cy="533392"/>
            </a:xfrm>
          </p:grpSpPr>
          <p:sp>
            <p:nvSpPr>
              <p:cNvPr id="136" name="육각형 135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499FD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육각형 136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8" name="Picture 16" descr="PVS‑Studio download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062" y="279079"/>
                <a:ext cx="297846" cy="196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그룹 22"/>
          <p:cNvGrpSpPr/>
          <p:nvPr/>
        </p:nvGrpSpPr>
        <p:grpSpPr>
          <a:xfrm>
            <a:off x="6215514" y="5083690"/>
            <a:ext cx="721698" cy="771681"/>
            <a:chOff x="9065473" y="-746489"/>
            <a:chExt cx="721698" cy="771681"/>
          </a:xfrm>
        </p:grpSpPr>
        <p:grpSp>
          <p:nvGrpSpPr>
            <p:cNvPr id="126" name="그룹 125"/>
            <p:cNvGrpSpPr/>
            <p:nvPr/>
          </p:nvGrpSpPr>
          <p:grpSpPr>
            <a:xfrm>
              <a:off x="9065473" y="-746489"/>
              <a:ext cx="721698" cy="771681"/>
              <a:chOff x="8243628" y="-625299"/>
              <a:chExt cx="721698" cy="771681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8243628" y="-625299"/>
                <a:ext cx="721698" cy="771681"/>
                <a:chOff x="8280973" y="4855089"/>
                <a:chExt cx="1062142" cy="1135703"/>
              </a:xfrm>
            </p:grpSpPr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8280973" y="4855089"/>
                  <a:ext cx="1062142" cy="1135703"/>
                </a:xfrm>
                <a:prstGeom prst="roundRect">
                  <a:avLst>
                    <a:gd name="adj" fmla="val 9528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332978" y="5689151"/>
                  <a:ext cx="998584" cy="271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600" dirty="0" err="1">
                      <a:solidFill>
                        <a:schemeClr val="bg1">
                          <a:lumMod val="7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Kiali</a:t>
                  </a:r>
                  <a:endParaRPr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</p:grpSp>
          <p:grpSp>
            <p:nvGrpSpPr>
              <p:cNvPr id="129" name="그룹 128"/>
              <p:cNvGrpSpPr/>
              <p:nvPr/>
            </p:nvGrpSpPr>
            <p:grpSpPr>
              <a:xfrm>
                <a:off x="8357402" y="-587226"/>
                <a:ext cx="486625" cy="533392"/>
                <a:chOff x="7857167" y="126872"/>
                <a:chExt cx="486625" cy="533392"/>
              </a:xfrm>
            </p:grpSpPr>
            <p:sp>
              <p:nvSpPr>
                <p:cNvPr id="130" name="육각형 129"/>
                <p:cNvSpPr/>
                <p:nvPr/>
              </p:nvSpPr>
              <p:spPr>
                <a:xfrm rot="5400000">
                  <a:off x="7833784" y="150255"/>
                  <a:ext cx="533392" cy="486625"/>
                </a:xfrm>
                <a:prstGeom prst="hexagon">
                  <a:avLst/>
                </a:prstGeom>
                <a:solidFill>
                  <a:srgbClr val="0093D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육각형 130"/>
                <p:cNvSpPr/>
                <p:nvPr/>
              </p:nvSpPr>
              <p:spPr>
                <a:xfrm rot="5400000">
                  <a:off x="7900107" y="210762"/>
                  <a:ext cx="400748" cy="365609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27" name="Picture 20" descr="Kiali Logo Svg, HD Png Download , Transparent Png Image - PNGite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5368" y="-555027"/>
              <a:ext cx="291486" cy="22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그룹 117"/>
          <p:cNvGrpSpPr/>
          <p:nvPr/>
        </p:nvGrpSpPr>
        <p:grpSpPr>
          <a:xfrm>
            <a:off x="7106077" y="5082952"/>
            <a:ext cx="721698" cy="771681"/>
            <a:chOff x="8243628" y="-625299"/>
            <a:chExt cx="721698" cy="771681"/>
          </a:xfrm>
        </p:grpSpPr>
        <p:grpSp>
          <p:nvGrpSpPr>
            <p:cNvPr id="120" name="그룹 119"/>
            <p:cNvGrpSpPr/>
            <p:nvPr/>
          </p:nvGrpSpPr>
          <p:grpSpPr>
            <a:xfrm>
              <a:off x="8243628" y="-625299"/>
              <a:ext cx="721698" cy="771681"/>
              <a:chOff x="8280973" y="4855089"/>
              <a:chExt cx="1062142" cy="1135703"/>
            </a:xfrm>
          </p:grpSpPr>
          <p:sp>
            <p:nvSpPr>
              <p:cNvPr id="124" name="모서리가 둥근 직사각형 123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8332978" y="5689151"/>
                <a:ext cx="998584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Zipkin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8357402" y="-587226"/>
              <a:ext cx="486625" cy="533392"/>
              <a:chOff x="7857167" y="126872"/>
              <a:chExt cx="486625" cy="533392"/>
            </a:xfrm>
          </p:grpSpPr>
          <p:sp>
            <p:nvSpPr>
              <p:cNvPr id="122" name="육각형 121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60D0E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육각형 122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5330013" y="4532780"/>
            <a:ext cx="7414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Static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Analysis</a:t>
            </a:r>
            <a:endParaRPr lang="ko-KR" altLang="en-US" sz="9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8391" y="4537605"/>
            <a:ext cx="9344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Mesh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Monitoring</a:t>
            </a:r>
            <a:endParaRPr lang="ko-KR" altLang="en-US" sz="9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36373" y="4551287"/>
            <a:ext cx="93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Distributed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Tracing</a:t>
            </a:r>
            <a:endParaRPr lang="ko-KR" altLang="en-US" sz="9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04354" y="4551423"/>
            <a:ext cx="9857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Metric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Visualization</a:t>
            </a:r>
          </a:p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Tool</a:t>
            </a:r>
            <a:endParaRPr lang="ko-KR" altLang="en-US" sz="9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38399" y="4546029"/>
            <a:ext cx="9344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Monitoring</a:t>
            </a:r>
            <a:endParaRPr lang="ko-KR" altLang="en-US" sz="9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19151" y="2089268"/>
            <a:ext cx="8985249" cy="4534707"/>
          </a:xfrm>
          <a:prstGeom prst="roundRect">
            <a:avLst>
              <a:gd name="adj" fmla="val 0"/>
            </a:avLst>
          </a:prstGeom>
          <a:noFill/>
          <a:ln>
            <a:solidFill>
              <a:srgbClr val="466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17963" y="2015787"/>
            <a:ext cx="713572" cy="762992"/>
            <a:chOff x="754986" y="2233488"/>
            <a:chExt cx="713572" cy="762992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754986" y="2233488"/>
              <a:ext cx="713572" cy="762992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15249" y="2789703"/>
              <a:ext cx="43386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Istio</a:t>
              </a:r>
              <a:endParaRPr lang="ko-KR" altLang="en-US" sz="7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907338" y="2311665"/>
              <a:ext cx="420503" cy="487784"/>
              <a:chOff x="2738242" y="3686169"/>
              <a:chExt cx="625912" cy="726059"/>
            </a:xfrm>
          </p:grpSpPr>
          <p:sp>
            <p:nvSpPr>
              <p:cNvPr id="115" name="육각형 114"/>
              <p:cNvSpPr/>
              <p:nvPr/>
            </p:nvSpPr>
            <p:spPr>
              <a:xfrm rot="5400000">
                <a:off x="2688168" y="3736243"/>
                <a:ext cx="726059" cy="625912"/>
              </a:xfrm>
              <a:prstGeom prst="hexagon">
                <a:avLst/>
              </a:prstGeom>
              <a:solidFill>
                <a:srgbClr val="466BB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6" name="육각형 115"/>
              <p:cNvSpPr/>
              <p:nvPr/>
            </p:nvSpPr>
            <p:spPr>
              <a:xfrm rot="5400000">
                <a:off x="2778448" y="3814070"/>
                <a:ext cx="545499" cy="47025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pic>
            <p:nvPicPr>
              <p:cNvPr id="117" name="Picture 8" descr="Brand Resource Center | Brand terms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8247" y="3753181"/>
                <a:ext cx="530667" cy="530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그룹 31"/>
          <p:cNvGrpSpPr/>
          <p:nvPr/>
        </p:nvGrpSpPr>
        <p:grpSpPr>
          <a:xfrm>
            <a:off x="3302000" y="2138149"/>
            <a:ext cx="4222004" cy="1661158"/>
            <a:chOff x="3605145" y="2212333"/>
            <a:chExt cx="4665419" cy="1900226"/>
          </a:xfrm>
        </p:grpSpPr>
        <p:sp>
          <p:nvSpPr>
            <p:cNvPr id="65" name="직사각형 64"/>
            <p:cNvSpPr/>
            <p:nvPr/>
          </p:nvSpPr>
          <p:spPr>
            <a:xfrm>
              <a:off x="3617292" y="2451480"/>
              <a:ext cx="4612641" cy="1661079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605145" y="2212333"/>
              <a:ext cx="1582038" cy="333572"/>
              <a:chOff x="2208203" y="3793494"/>
              <a:chExt cx="1582038" cy="502173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2208203" y="3793494"/>
                <a:ext cx="1582038" cy="50217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404564" y="3851071"/>
                <a:ext cx="1311484" cy="4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CI/CD Pipeline</a:t>
                </a:r>
                <a:endParaRPr lang="ko-KR" altLang="en-US" sz="10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763111" y="2560306"/>
              <a:ext cx="499765" cy="557117"/>
              <a:chOff x="3462609" y="559516"/>
              <a:chExt cx="1071290" cy="1194230"/>
            </a:xfrm>
          </p:grpSpPr>
          <p:sp>
            <p:nvSpPr>
              <p:cNvPr id="107" name="육각형 106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231F2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8" name="육각형 107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09" name="Picture 2" descr="Github 로고 - 무료 소셜 미디어개 아이콘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5101" y="839854"/>
                <a:ext cx="544632" cy="544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/>
            <p:cNvGrpSpPr/>
            <p:nvPr/>
          </p:nvGrpSpPr>
          <p:grpSpPr>
            <a:xfrm>
              <a:off x="5733060" y="2515841"/>
              <a:ext cx="486625" cy="533392"/>
              <a:chOff x="5750569" y="1208786"/>
              <a:chExt cx="1043126" cy="1143371"/>
            </a:xfrm>
          </p:grpSpPr>
          <p:sp>
            <p:nvSpPr>
              <p:cNvPr id="104" name="육각형 103"/>
              <p:cNvSpPr/>
              <p:nvPr/>
            </p:nvSpPr>
            <p:spPr>
              <a:xfrm rot="5400000">
                <a:off x="5700446" y="1258909"/>
                <a:ext cx="1143371" cy="1043126"/>
              </a:xfrm>
              <a:prstGeom prst="hexagon">
                <a:avLst/>
              </a:prstGeom>
              <a:solidFill>
                <a:srgbClr val="4495E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5" name="육각형 104"/>
              <p:cNvSpPr/>
              <p:nvPr/>
            </p:nvSpPr>
            <p:spPr>
              <a:xfrm rot="5400000">
                <a:off x="5842615" y="1388612"/>
                <a:ext cx="859038" cy="78371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06" name="Picture 6" descr="Manage and Secure your Azure Container Registry - sysadminas.eu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5035" y="1542784"/>
                <a:ext cx="849497" cy="445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5784726" y="3024543"/>
              <a:ext cx="488682" cy="24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ACR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418633" y="3050814"/>
              <a:ext cx="420503" cy="487784"/>
              <a:chOff x="1736835" y="3686169"/>
              <a:chExt cx="625912" cy="726059"/>
            </a:xfrm>
          </p:grpSpPr>
          <p:sp>
            <p:nvSpPr>
              <p:cNvPr id="101" name="육각형 100"/>
              <p:cNvSpPr/>
              <p:nvPr/>
            </p:nvSpPr>
            <p:spPr>
              <a:xfrm rot="5400000">
                <a:off x="1686761" y="3736243"/>
                <a:ext cx="726059" cy="625912"/>
              </a:xfrm>
              <a:prstGeom prst="hexagon">
                <a:avLst/>
              </a:prstGeom>
              <a:solidFill>
                <a:srgbClr val="326CE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2" name="육각형 101"/>
              <p:cNvSpPr/>
              <p:nvPr/>
            </p:nvSpPr>
            <p:spPr>
              <a:xfrm rot="5400000">
                <a:off x="1777041" y="3814070"/>
                <a:ext cx="545499" cy="47025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03" name="Picture 2" descr="파일:Kubernetes logo without workmark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381" y="3817619"/>
                <a:ext cx="464538" cy="45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7820869" y="3181409"/>
              <a:ext cx="449695" cy="211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DEV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411907" y="3562359"/>
              <a:ext cx="420503" cy="487784"/>
              <a:chOff x="1736835" y="3686169"/>
              <a:chExt cx="625912" cy="726059"/>
            </a:xfrm>
          </p:grpSpPr>
          <p:sp>
            <p:nvSpPr>
              <p:cNvPr id="98" name="육각형 97"/>
              <p:cNvSpPr/>
              <p:nvPr/>
            </p:nvSpPr>
            <p:spPr>
              <a:xfrm rot="5400000">
                <a:off x="1686761" y="3736243"/>
                <a:ext cx="726059" cy="625912"/>
              </a:xfrm>
              <a:prstGeom prst="hexagon">
                <a:avLst/>
              </a:prstGeom>
              <a:solidFill>
                <a:srgbClr val="326CE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99" name="육각형 98"/>
              <p:cNvSpPr/>
              <p:nvPr/>
            </p:nvSpPr>
            <p:spPr>
              <a:xfrm rot="5400000">
                <a:off x="1777041" y="3814070"/>
                <a:ext cx="545499" cy="47025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100" name="Picture 2" descr="파일:Kubernetes logo without workmark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381" y="3817619"/>
                <a:ext cx="464538" cy="45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7814142" y="3692954"/>
              <a:ext cx="415791" cy="211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Prod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74" name="직선 화살표 연결선 73"/>
            <p:cNvCxnSpPr/>
            <p:nvPr/>
          </p:nvCxnSpPr>
          <p:spPr>
            <a:xfrm>
              <a:off x="4411071" y="2843019"/>
              <a:ext cx="23413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/>
            <p:nvPr/>
          </p:nvCxnSpPr>
          <p:spPr>
            <a:xfrm flipV="1">
              <a:off x="5350699" y="2796063"/>
              <a:ext cx="327742" cy="139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/>
            <p:cNvGrpSpPr/>
            <p:nvPr/>
          </p:nvGrpSpPr>
          <p:grpSpPr>
            <a:xfrm>
              <a:off x="6418753" y="3276168"/>
              <a:ext cx="482195" cy="545585"/>
              <a:chOff x="3024297" y="831663"/>
              <a:chExt cx="482195" cy="545585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3024297" y="831663"/>
                <a:ext cx="482195" cy="545585"/>
                <a:chOff x="4574808" y="565316"/>
                <a:chExt cx="1033626" cy="1169510"/>
              </a:xfrm>
              <a:solidFill>
                <a:srgbClr val="B7D5F6"/>
              </a:solidFill>
            </p:grpSpPr>
            <p:sp>
              <p:nvSpPr>
                <p:cNvPr id="96" name="육각형 95"/>
                <p:cNvSpPr/>
                <p:nvPr/>
              </p:nvSpPr>
              <p:spPr>
                <a:xfrm rot="5400000">
                  <a:off x="4506866" y="633258"/>
                  <a:ext cx="1169510" cy="1033626"/>
                </a:xfrm>
                <a:prstGeom prst="hexagon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7" name="육각형 96"/>
                <p:cNvSpPr/>
                <p:nvPr/>
              </p:nvSpPr>
              <p:spPr>
                <a:xfrm rot="5400000">
                  <a:off x="4652283" y="761781"/>
                  <a:ext cx="878676" cy="7765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95" name="Picture 2" descr="Argo CD Version Tags - Coralogix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072" y="913133"/>
                <a:ext cx="382644" cy="382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그룹 89"/>
            <p:cNvGrpSpPr/>
            <p:nvPr/>
          </p:nvGrpSpPr>
          <p:grpSpPr>
            <a:xfrm>
              <a:off x="5514570" y="3280461"/>
              <a:ext cx="499765" cy="557117"/>
              <a:chOff x="3462609" y="559516"/>
              <a:chExt cx="1071290" cy="1194230"/>
            </a:xfrm>
          </p:grpSpPr>
          <p:sp>
            <p:nvSpPr>
              <p:cNvPr id="92" name="육각형 91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F050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3" name="육각형 92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4764944" y="2550718"/>
              <a:ext cx="482195" cy="545585"/>
              <a:chOff x="4574808" y="565316"/>
              <a:chExt cx="1033626" cy="1169510"/>
            </a:xfrm>
          </p:grpSpPr>
          <p:sp>
            <p:nvSpPr>
              <p:cNvPr id="87" name="육각형 86"/>
              <p:cNvSpPr/>
              <p:nvPr/>
            </p:nvSpPr>
            <p:spPr>
              <a:xfrm rot="5400000">
                <a:off x="4506866" y="633258"/>
                <a:ext cx="1169510" cy="1033626"/>
              </a:xfrm>
              <a:prstGeom prst="hexagon">
                <a:avLst/>
              </a:prstGeom>
              <a:solidFill>
                <a:srgbClr val="40657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8" name="육각형 87"/>
              <p:cNvSpPr/>
              <p:nvPr/>
            </p:nvSpPr>
            <p:spPr>
              <a:xfrm rot="5400000">
                <a:off x="4652283" y="761781"/>
                <a:ext cx="878676" cy="77658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89" name="Picture 4" descr="File:Jenkins logo.svg - Wikimedia Commons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735" y="816850"/>
                <a:ext cx="492139" cy="679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직선 화살표 연결선 78"/>
            <p:cNvCxnSpPr/>
            <p:nvPr/>
          </p:nvCxnSpPr>
          <p:spPr>
            <a:xfrm>
              <a:off x="5322343" y="3065100"/>
              <a:ext cx="242007" cy="21106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6084196" y="3559019"/>
              <a:ext cx="31910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/>
            <p:nvPr/>
          </p:nvCxnSpPr>
          <p:spPr>
            <a:xfrm flipV="1">
              <a:off x="7002043" y="3228689"/>
              <a:ext cx="319102" cy="21301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>
              <a:off x="7047010" y="3662901"/>
              <a:ext cx="319102" cy="14167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688202" y="3082888"/>
              <a:ext cx="715216" cy="24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Jenkins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705731" y="3117423"/>
              <a:ext cx="705340" cy="24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GitHub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464754" y="3795043"/>
              <a:ext cx="622907" cy="24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GitOps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26435" y="3774175"/>
              <a:ext cx="506465" cy="246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789472" y="3102726"/>
            <a:ext cx="721698" cy="771681"/>
            <a:chOff x="8280973" y="4855089"/>
            <a:chExt cx="1062142" cy="1135703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8280973" y="4855089"/>
              <a:ext cx="1062142" cy="1135703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32978" y="5689151"/>
              <a:ext cx="998584" cy="27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Fluentd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903246" y="3140799"/>
            <a:ext cx="486625" cy="533392"/>
            <a:chOff x="7857167" y="126872"/>
            <a:chExt cx="486625" cy="533392"/>
          </a:xfrm>
        </p:grpSpPr>
        <p:sp>
          <p:nvSpPr>
            <p:cNvPr id="61" name="육각형 60"/>
            <p:cNvSpPr/>
            <p:nvPr/>
          </p:nvSpPr>
          <p:spPr>
            <a:xfrm rot="5400000">
              <a:off x="7833784" y="150255"/>
              <a:ext cx="533392" cy="486625"/>
            </a:xfrm>
            <a:prstGeom prst="hexagon">
              <a:avLst/>
            </a:prstGeom>
            <a:solidFill>
              <a:srgbClr val="344B8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육각형 61"/>
            <p:cNvSpPr/>
            <p:nvPr/>
          </p:nvSpPr>
          <p:spPr>
            <a:xfrm rot="5400000">
              <a:off x="7900107" y="210762"/>
              <a:ext cx="400748" cy="365609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Picture 24" descr="Logo - Fluent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676" y="3283046"/>
            <a:ext cx="289296" cy="23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0279227" y="2468973"/>
            <a:ext cx="764242" cy="771681"/>
            <a:chOff x="9665814" y="2985307"/>
            <a:chExt cx="764242" cy="771681"/>
          </a:xfrm>
        </p:grpSpPr>
        <p:grpSp>
          <p:nvGrpSpPr>
            <p:cNvPr id="54" name="그룹 53"/>
            <p:cNvGrpSpPr/>
            <p:nvPr/>
          </p:nvGrpSpPr>
          <p:grpSpPr>
            <a:xfrm>
              <a:off x="9665814" y="2985307"/>
              <a:ext cx="764242" cy="771681"/>
              <a:chOff x="8270365" y="4855089"/>
              <a:chExt cx="1124755" cy="1135703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270365" y="5665788"/>
                <a:ext cx="1124755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Elasticsearch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9786795" y="3023378"/>
              <a:ext cx="486625" cy="533392"/>
              <a:chOff x="7857167" y="126872"/>
              <a:chExt cx="486625" cy="533392"/>
            </a:xfrm>
          </p:grpSpPr>
          <p:sp>
            <p:nvSpPr>
              <p:cNvPr id="57" name="육각형 56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D7A22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육각형 57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6" name="Picture 26" descr="Elastic Elasticsearch Logo PNG Transparent – Brands Logos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9309" y="3110323"/>
              <a:ext cx="358546" cy="358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10286435" y="3642199"/>
            <a:ext cx="721698" cy="771681"/>
            <a:chOff x="10456627" y="2995251"/>
            <a:chExt cx="721698" cy="771681"/>
          </a:xfrm>
        </p:grpSpPr>
        <p:grpSp>
          <p:nvGrpSpPr>
            <p:cNvPr id="47" name="그룹 46"/>
            <p:cNvGrpSpPr/>
            <p:nvPr/>
          </p:nvGrpSpPr>
          <p:grpSpPr>
            <a:xfrm>
              <a:off x="10456627" y="2995251"/>
              <a:ext cx="721698" cy="771681"/>
              <a:chOff x="8280973" y="4855089"/>
              <a:chExt cx="1062142" cy="1135703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332978" y="5689151"/>
                <a:ext cx="998584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Kibana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0570401" y="3033324"/>
              <a:ext cx="486625" cy="533392"/>
              <a:chOff x="7857167" y="126872"/>
              <a:chExt cx="486625" cy="533392"/>
            </a:xfrm>
          </p:grpSpPr>
          <p:sp>
            <p:nvSpPr>
              <p:cNvPr id="50" name="육각형 49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EF509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육각형 50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9" name="Picture 30" descr="Kibana Logo PNG Vectors Free Download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39" y="3198290"/>
              <a:ext cx="164199" cy="21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8775792" y="2802046"/>
            <a:ext cx="735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수집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174377" y="2172393"/>
            <a:ext cx="9530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 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저장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27594" y="3375201"/>
            <a:ext cx="1099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 </a:t>
            </a:r>
            <a:r>
              <a:rPr lang="en-US" altLang="ko-KR" sz="9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DashBoard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124900" y="2156398"/>
            <a:ext cx="1125531" cy="244701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직사각형 41"/>
          <p:cNvSpPr/>
          <p:nvPr/>
        </p:nvSpPr>
        <p:spPr>
          <a:xfrm>
            <a:off x="8686295" y="2768988"/>
            <a:ext cx="932718" cy="122458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677307" y="2484568"/>
            <a:ext cx="933267" cy="291605"/>
          </a:xfrm>
          <a:prstGeom prst="roundRect">
            <a:avLst>
              <a:gd name="adj" fmla="val 952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TextBox 43"/>
          <p:cNvSpPr txBox="1"/>
          <p:nvPr/>
        </p:nvSpPr>
        <p:spPr>
          <a:xfrm>
            <a:off x="8781111" y="2523940"/>
            <a:ext cx="76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Logging</a:t>
            </a:r>
            <a:endParaRPr lang="ko-KR" altLang="en-US" sz="1000" dirty="0" err="1">
              <a:solidFill>
                <a:schemeClr val="bg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5" name="꺾인 연결선 44"/>
          <p:cNvCxnSpPr>
            <a:stCxn id="41" idx="1"/>
            <a:endCxn id="42" idx="3"/>
          </p:cNvCxnSpPr>
          <p:nvPr/>
        </p:nvCxnSpPr>
        <p:spPr>
          <a:xfrm rot="10800000" flipV="1">
            <a:off x="9619014" y="3379907"/>
            <a:ext cx="505887" cy="137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/>
          <p:nvPr/>
        </p:nvCxnSpPr>
        <p:spPr>
          <a:xfrm rot="10800000" flipV="1">
            <a:off x="4243214" y="3874403"/>
            <a:ext cx="4423841" cy="79333"/>
          </a:xfrm>
          <a:prstGeom prst="bentConnector3">
            <a:avLst>
              <a:gd name="adj1" fmla="val 10033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>
            <a:stCxn id="145" idx="2"/>
            <a:endCxn id="183" idx="2"/>
          </p:cNvCxnSpPr>
          <p:nvPr/>
        </p:nvCxnSpPr>
        <p:spPr>
          <a:xfrm rot="5400000" flipH="1" flipV="1">
            <a:off x="6671737" y="2244932"/>
            <a:ext cx="292474" cy="7761259"/>
          </a:xfrm>
          <a:prstGeom prst="bentConnector3">
            <a:avLst>
              <a:gd name="adj1" fmla="val -7816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0243032" y="5001878"/>
            <a:ext cx="721698" cy="771681"/>
            <a:chOff x="7149090" y="439424"/>
            <a:chExt cx="721698" cy="771681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7149090" y="439424"/>
              <a:ext cx="721698" cy="771681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7280360" y="486358"/>
              <a:ext cx="465590" cy="540086"/>
              <a:chOff x="4874918" y="607772"/>
              <a:chExt cx="440725" cy="511242"/>
            </a:xfrm>
          </p:grpSpPr>
          <p:grpSp>
            <p:nvGrpSpPr>
              <p:cNvPr id="168" name="그룹 167"/>
              <p:cNvGrpSpPr/>
              <p:nvPr/>
            </p:nvGrpSpPr>
            <p:grpSpPr>
              <a:xfrm>
                <a:off x="4874918" y="607772"/>
                <a:ext cx="440725" cy="511242"/>
                <a:chOff x="4649832" y="4687214"/>
                <a:chExt cx="842999" cy="977880"/>
              </a:xfrm>
            </p:grpSpPr>
            <p:sp>
              <p:nvSpPr>
                <p:cNvPr id="170" name="육각형 169"/>
                <p:cNvSpPr/>
                <p:nvPr/>
              </p:nvSpPr>
              <p:spPr>
                <a:xfrm rot="5400000">
                  <a:off x="4582392" y="4754654"/>
                  <a:ext cx="977880" cy="842999"/>
                </a:xfrm>
                <a:prstGeom prst="hexagon">
                  <a:avLst/>
                </a:prstGeom>
                <a:solidFill>
                  <a:srgbClr val="F9991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육각형 170"/>
                <p:cNvSpPr/>
                <p:nvPr/>
              </p:nvSpPr>
              <p:spPr>
                <a:xfrm rot="5400000">
                  <a:off x="4703984" y="4859474"/>
                  <a:ext cx="734696" cy="63335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9" name="Picture 2" descr="MySQL 로고 PNG 이미지는 무료로 다운로드 할 수 있습니다. - Crazy Png-Png 이미지 무료 다운로드-Crazy  Png-Png 이미지 무료 다운로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566" y="707830"/>
                <a:ext cx="417430" cy="289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3" name="TextBox 172"/>
            <p:cNvSpPr txBox="1"/>
            <p:nvPr/>
          </p:nvSpPr>
          <p:spPr>
            <a:xfrm>
              <a:off x="7221262" y="984029"/>
              <a:ext cx="59866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MySQL</a:t>
              </a:r>
              <a:endParaRPr lang="ko-KR" altLang="en-US" sz="7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83" name="직사각형 182"/>
          <p:cNvSpPr/>
          <p:nvPr/>
        </p:nvSpPr>
        <p:spPr>
          <a:xfrm>
            <a:off x="10135838" y="4767263"/>
            <a:ext cx="1125531" cy="121206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74" name="Picture 2" descr="ResourceGroup | Microsoft Azure Mon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108" y="4627201"/>
            <a:ext cx="330956" cy="33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6" descr="Git - Logo Download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29" y="3168236"/>
            <a:ext cx="304703" cy="29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933392" y="3953737"/>
            <a:ext cx="4007905" cy="2318062"/>
            <a:chOff x="933392" y="3953737"/>
            <a:chExt cx="4007905" cy="2318062"/>
          </a:xfrm>
        </p:grpSpPr>
        <p:sp>
          <p:nvSpPr>
            <p:cNvPr id="145" name="직사각형 144"/>
            <p:cNvSpPr/>
            <p:nvPr/>
          </p:nvSpPr>
          <p:spPr>
            <a:xfrm>
              <a:off x="933392" y="3953737"/>
              <a:ext cx="4007905" cy="2318062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45797" y="4297346"/>
              <a:ext cx="2980403" cy="193679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35557" y="3697125"/>
            <a:ext cx="1530028" cy="459896"/>
            <a:chOff x="2213083" y="3395487"/>
            <a:chExt cx="1945512" cy="622114"/>
          </a:xfrm>
        </p:grpSpPr>
        <p:sp>
          <p:nvSpPr>
            <p:cNvPr id="141" name="모서리가 둥근 직사각형 140"/>
            <p:cNvSpPr/>
            <p:nvPr/>
          </p:nvSpPr>
          <p:spPr>
            <a:xfrm>
              <a:off x="2213083" y="3395487"/>
              <a:ext cx="1945512" cy="622114"/>
            </a:xfrm>
            <a:prstGeom prst="roundRect">
              <a:avLst>
                <a:gd name="adj" fmla="val 952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6" descr="Microservices Training Courses | ExitCertified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84"/>
            <a:stretch/>
          </p:blipFill>
          <p:spPr bwMode="auto">
            <a:xfrm>
              <a:off x="2338059" y="3492553"/>
              <a:ext cx="443433" cy="425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TextBox 142"/>
            <p:cNvSpPr txBox="1"/>
            <p:nvPr/>
          </p:nvSpPr>
          <p:spPr>
            <a:xfrm>
              <a:off x="2650771" y="3533684"/>
              <a:ext cx="1507824" cy="34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Micro Service</a:t>
              </a:r>
              <a:endParaRPr lang="ko-KR" altLang="en-US" sz="105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3" name="Picture 2" descr="Open Zipkin · GitHub">
            <a:extLst>
              <a:ext uri="{FF2B5EF4-FFF2-40B4-BE49-F238E27FC236}">
                <a16:creationId xmlns:a16="http://schemas.microsoft.com/office/drawing/2014/main" id="{1FC231ED-140F-B7DF-8748-306508806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r="16183" b="30791"/>
          <a:stretch/>
        </p:blipFill>
        <p:spPr bwMode="auto">
          <a:xfrm>
            <a:off x="7312141" y="5226835"/>
            <a:ext cx="302045" cy="30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8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6"/>
          <p:cNvSpPr/>
          <p:nvPr/>
        </p:nvSpPr>
        <p:spPr>
          <a:xfrm>
            <a:off x="505913" y="1289674"/>
            <a:ext cx="11486484" cy="5266973"/>
          </a:xfrm>
          <a:prstGeom prst="roundRect">
            <a:avLst>
              <a:gd name="adj" fmla="val 176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294" name="직사각형 71"/>
          <p:cNvSpPr/>
          <p:nvPr/>
        </p:nvSpPr>
        <p:spPr>
          <a:xfrm>
            <a:off x="3003460" y="3293533"/>
            <a:ext cx="8646673" cy="301413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직사각형 3"/>
          <p:cNvSpPr txBox="1"/>
          <p:nvPr/>
        </p:nvSpPr>
        <p:spPr>
          <a:xfrm>
            <a:off x="636472" y="151967"/>
            <a:ext cx="94443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t>07.  구현</a:t>
            </a:r>
          </a:p>
        </p:txBody>
      </p:sp>
      <p:sp>
        <p:nvSpPr>
          <p:cNvPr id="237" name="직사각형 4"/>
          <p:cNvSpPr txBox="1"/>
          <p:nvPr/>
        </p:nvSpPr>
        <p:spPr>
          <a:xfrm>
            <a:off x="418322" y="710683"/>
            <a:ext cx="31741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System Architecture</a:t>
            </a:r>
          </a:p>
        </p:txBody>
      </p:sp>
      <p:sp>
        <p:nvSpPr>
          <p:cNvPr id="9" name="직사각형 71"/>
          <p:cNvSpPr/>
          <p:nvPr/>
        </p:nvSpPr>
        <p:spPr>
          <a:xfrm>
            <a:off x="3167769" y="3683000"/>
            <a:ext cx="8329964" cy="24722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5" name="그룹 224"/>
          <p:cNvGrpSpPr/>
          <p:nvPr/>
        </p:nvGrpSpPr>
        <p:grpSpPr>
          <a:xfrm>
            <a:off x="4173489" y="5283505"/>
            <a:ext cx="813865" cy="802226"/>
            <a:chOff x="818947" y="3170576"/>
            <a:chExt cx="899011" cy="886154"/>
          </a:xfrm>
        </p:grpSpPr>
        <p:sp>
          <p:nvSpPr>
            <p:cNvPr id="72" name="직사각형 61"/>
            <p:cNvSpPr/>
            <p:nvPr/>
          </p:nvSpPr>
          <p:spPr>
            <a:xfrm>
              <a:off x="818947" y="3170576"/>
              <a:ext cx="899011" cy="88615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모서리가 둥근 직사각형 260"/>
            <p:cNvSpPr/>
            <p:nvPr/>
          </p:nvSpPr>
          <p:spPr>
            <a:xfrm>
              <a:off x="922010" y="3235774"/>
              <a:ext cx="679577" cy="744104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TextBox 261"/>
            <p:cNvSpPr txBox="1"/>
            <p:nvPr/>
          </p:nvSpPr>
          <p:spPr>
            <a:xfrm>
              <a:off x="925484" y="3718654"/>
              <a:ext cx="663578" cy="305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Istio</a:t>
              </a:r>
              <a:r>
                <a:rPr lang="en-US" dirty="0">
                  <a:solidFill>
                    <a:schemeClr val="tx1"/>
                  </a:solidFill>
                </a:rPr>
                <a:t> Ingress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Gateway</a:t>
              </a:r>
              <a:endParaRPr dirty="0">
                <a:solidFill>
                  <a:schemeClr val="tx1"/>
                </a:solidFill>
              </a:endParaRPr>
            </a:p>
          </p:txBody>
        </p:sp>
        <p:grpSp>
          <p:nvGrpSpPr>
            <p:cNvPr id="89" name="그룹 9"/>
            <p:cNvGrpSpPr/>
            <p:nvPr/>
          </p:nvGrpSpPr>
          <p:grpSpPr>
            <a:xfrm>
              <a:off x="1060858" y="3258730"/>
              <a:ext cx="420505" cy="487786"/>
              <a:chOff x="0" y="-1"/>
              <a:chExt cx="420504" cy="487785"/>
            </a:xfrm>
          </p:grpSpPr>
          <p:sp>
            <p:nvSpPr>
              <p:cNvPr id="90" name="육각형 10"/>
              <p:cNvSpPr/>
              <p:nvPr/>
            </p:nvSpPr>
            <p:spPr>
              <a:xfrm rot="5400000">
                <a:off x="-33641" y="33640"/>
                <a:ext cx="487785" cy="42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466BB0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" name="육각형 11"/>
              <p:cNvSpPr/>
              <p:nvPr/>
            </p:nvSpPr>
            <p:spPr>
              <a:xfrm rot="5400000">
                <a:off x="27011" y="85926"/>
                <a:ext cx="366480" cy="31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92" name="Picture 8" descr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52" y="65828"/>
                <a:ext cx="335706" cy="335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6318857" y="5345258"/>
            <a:ext cx="1274738" cy="682455"/>
            <a:chOff x="4093923" y="3791892"/>
            <a:chExt cx="1884932" cy="960385"/>
          </a:xfrm>
        </p:grpSpPr>
        <p:sp>
          <p:nvSpPr>
            <p:cNvPr id="10" name="직사각형 61"/>
            <p:cNvSpPr/>
            <p:nvPr/>
          </p:nvSpPr>
          <p:spPr>
            <a:xfrm>
              <a:off x="4093923" y="3791892"/>
              <a:ext cx="1862567" cy="96038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033365" y="3863667"/>
              <a:ext cx="945490" cy="825101"/>
              <a:chOff x="1001883" y="2669492"/>
              <a:chExt cx="945490" cy="825101"/>
            </a:xfrm>
          </p:grpSpPr>
          <p:sp>
            <p:nvSpPr>
              <p:cNvPr id="18" name="모서리가 둥근 직사각형 260"/>
              <p:cNvSpPr/>
              <p:nvPr/>
            </p:nvSpPr>
            <p:spPr>
              <a:xfrm>
                <a:off x="1098752" y="2669492"/>
                <a:ext cx="721701" cy="790229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TextBox 261"/>
              <p:cNvSpPr txBox="1"/>
              <p:nvPr/>
            </p:nvSpPr>
            <p:spPr>
              <a:xfrm>
                <a:off x="1001883" y="3104789"/>
                <a:ext cx="945490" cy="3898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Spring Cloud Gateway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그룹 49"/>
              <p:cNvGrpSpPr/>
              <p:nvPr/>
            </p:nvGrpSpPr>
            <p:grpSpPr>
              <a:xfrm>
                <a:off x="1219465" y="2725506"/>
                <a:ext cx="472225" cy="479659"/>
                <a:chOff x="-2" y="-2"/>
                <a:chExt cx="423265" cy="517591"/>
              </a:xfrm>
            </p:grpSpPr>
            <p:sp>
              <p:nvSpPr>
                <p:cNvPr id="30" name="육각형 53"/>
                <p:cNvSpPr/>
                <p:nvPr/>
              </p:nvSpPr>
              <p:spPr>
                <a:xfrm rot="5400000">
                  <a:off x="-47165" y="47161"/>
                  <a:ext cx="517591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1" name="육각형 54"/>
                <p:cNvSpPr/>
                <p:nvPr/>
              </p:nvSpPr>
              <p:spPr>
                <a:xfrm rot="5400000">
                  <a:off x="18621" y="95058"/>
                  <a:ext cx="386024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4" name="그룹 3"/>
            <p:cNvGrpSpPr/>
            <p:nvPr/>
          </p:nvGrpSpPr>
          <p:grpSpPr>
            <a:xfrm>
              <a:off x="4115613" y="3860134"/>
              <a:ext cx="926673" cy="771684"/>
              <a:chOff x="1169629" y="4694659"/>
              <a:chExt cx="926673" cy="771684"/>
            </a:xfrm>
          </p:grpSpPr>
          <p:grpSp>
            <p:nvGrpSpPr>
              <p:cNvPr id="37" name="그룹 4129"/>
              <p:cNvGrpSpPr/>
              <p:nvPr/>
            </p:nvGrpSpPr>
            <p:grpSpPr>
              <a:xfrm>
                <a:off x="1169629" y="4694659"/>
                <a:ext cx="926673" cy="771684"/>
                <a:chOff x="-106249" y="0"/>
                <a:chExt cx="926672" cy="771682"/>
              </a:xfrm>
            </p:grpSpPr>
            <p:grpSp>
              <p:nvGrpSpPr>
                <p:cNvPr id="38" name="그룹 259"/>
                <p:cNvGrpSpPr/>
                <p:nvPr/>
              </p:nvGrpSpPr>
              <p:grpSpPr>
                <a:xfrm>
                  <a:off x="-106249" y="0"/>
                  <a:ext cx="926672" cy="771682"/>
                  <a:chOff x="-106249" y="0"/>
                  <a:chExt cx="926671" cy="771681"/>
                </a:xfrm>
              </p:grpSpPr>
              <p:sp>
                <p:nvSpPr>
                  <p:cNvPr id="43" name="모서리가 둥근 직사각형 260"/>
                  <p:cNvSpPr/>
                  <p:nvPr/>
                </p:nvSpPr>
                <p:spPr>
                  <a:xfrm>
                    <a:off x="0" y="0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4" name="TextBox 261"/>
                  <p:cNvSpPr txBox="1"/>
                  <p:nvPr/>
                </p:nvSpPr>
                <p:spPr>
                  <a:xfrm>
                    <a:off x="-106249" y="496172"/>
                    <a:ext cx="926671" cy="25986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Envoy Proxy</a:t>
                    </a:r>
                    <a:endParaRPr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그룹 262"/>
                <p:cNvGrpSpPr/>
                <p:nvPr/>
              </p:nvGrpSpPr>
              <p:grpSpPr>
                <a:xfrm>
                  <a:off x="113774" y="38072"/>
                  <a:ext cx="486626" cy="533393"/>
                  <a:chOff x="0" y="0"/>
                  <a:chExt cx="486625" cy="533392"/>
                </a:xfrm>
              </p:grpSpPr>
              <p:sp>
                <p:nvSpPr>
                  <p:cNvPr id="41" name="육각형 263"/>
                  <p:cNvSpPr/>
                  <p:nvPr/>
                </p:nvSpPr>
                <p:spPr>
                  <a:xfrm rot="5400000">
                    <a:off x="-23384" y="233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" name="육각형 264"/>
                  <p:cNvSpPr/>
                  <p:nvPr/>
                </p:nvSpPr>
                <p:spPr>
                  <a:xfrm rot="5400000">
                    <a:off x="42939" y="83890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896258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49" name="직선 화살표 연결선 26"/>
            <p:cNvSpPr/>
            <p:nvPr/>
          </p:nvSpPr>
          <p:spPr>
            <a:xfrm flipH="1">
              <a:off x="4874459" y="4237502"/>
              <a:ext cx="374850" cy="0"/>
            </a:xfrm>
            <a:prstGeom prst="line">
              <a:avLst/>
            </a:prstGeom>
            <a:ln w="12700" cap="flat" cmpd="sng" algn="ctr">
              <a:solidFill>
                <a:srgbClr val="2497ED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318097" y="4541590"/>
            <a:ext cx="1259613" cy="678820"/>
            <a:chOff x="2893083" y="2485497"/>
            <a:chExt cx="1949850" cy="991760"/>
          </a:xfrm>
        </p:grpSpPr>
        <p:sp>
          <p:nvSpPr>
            <p:cNvPr id="52" name="직사각형 61"/>
            <p:cNvSpPr/>
            <p:nvPr/>
          </p:nvSpPr>
          <p:spPr>
            <a:xfrm>
              <a:off x="2893083" y="2485497"/>
              <a:ext cx="1949850" cy="99176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2917300" y="2563897"/>
              <a:ext cx="945492" cy="906477"/>
              <a:chOff x="1177727" y="4694659"/>
              <a:chExt cx="945492" cy="906477"/>
            </a:xfrm>
          </p:grpSpPr>
          <p:grpSp>
            <p:nvGrpSpPr>
              <p:cNvPr id="56" name="그룹 4129"/>
              <p:cNvGrpSpPr/>
              <p:nvPr/>
            </p:nvGrpSpPr>
            <p:grpSpPr>
              <a:xfrm>
                <a:off x="1177727" y="4694659"/>
                <a:ext cx="945492" cy="906477"/>
                <a:chOff x="-98151" y="0"/>
                <a:chExt cx="945491" cy="906474"/>
              </a:xfrm>
            </p:grpSpPr>
            <p:grpSp>
              <p:nvGrpSpPr>
                <p:cNvPr id="58" name="그룹 259"/>
                <p:cNvGrpSpPr/>
                <p:nvPr/>
              </p:nvGrpSpPr>
              <p:grpSpPr>
                <a:xfrm>
                  <a:off x="-98151" y="0"/>
                  <a:ext cx="945491" cy="906474"/>
                  <a:chOff x="-98151" y="0"/>
                  <a:chExt cx="945490" cy="906473"/>
                </a:xfrm>
              </p:grpSpPr>
              <p:sp>
                <p:nvSpPr>
                  <p:cNvPr id="62" name="모서리가 둥근 직사각형 260"/>
                  <p:cNvSpPr/>
                  <p:nvPr/>
                </p:nvSpPr>
                <p:spPr>
                  <a:xfrm>
                    <a:off x="0" y="0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3" name="TextBox 261"/>
                  <p:cNvSpPr txBox="1"/>
                  <p:nvPr/>
                </p:nvSpPr>
                <p:spPr>
                  <a:xfrm>
                    <a:off x="-98151" y="501782"/>
                    <a:ext cx="945490" cy="40469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dirty="0">
                        <a:solidFill>
                          <a:schemeClr val="tx1"/>
                        </a:solidFill>
                      </a:rPr>
                      <a:t>Envoy Proxy</a:t>
                    </a:r>
                    <a:endParaRPr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그룹 262"/>
                <p:cNvGrpSpPr/>
                <p:nvPr/>
              </p:nvGrpSpPr>
              <p:grpSpPr>
                <a:xfrm>
                  <a:off x="113774" y="38072"/>
                  <a:ext cx="486626" cy="533393"/>
                  <a:chOff x="0" y="0"/>
                  <a:chExt cx="486625" cy="533392"/>
                </a:xfrm>
              </p:grpSpPr>
              <p:sp>
                <p:nvSpPr>
                  <p:cNvPr id="60" name="육각형 263"/>
                  <p:cNvSpPr/>
                  <p:nvPr/>
                </p:nvSpPr>
                <p:spPr>
                  <a:xfrm rot="5400000">
                    <a:off x="-23384" y="233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" name="육각형 264"/>
                  <p:cNvSpPr/>
                  <p:nvPr/>
                </p:nvSpPr>
                <p:spPr>
                  <a:xfrm rot="5400000">
                    <a:off x="42939" y="83890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896258"/>
                <a:ext cx="306834" cy="245337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3865444" y="2563897"/>
              <a:ext cx="945492" cy="790229"/>
              <a:chOff x="3915017" y="2568892"/>
              <a:chExt cx="945492" cy="790229"/>
            </a:xfrm>
          </p:grpSpPr>
          <p:sp>
            <p:nvSpPr>
              <p:cNvPr id="64" name="모서리가 둥근 직사각형 260"/>
              <p:cNvSpPr/>
              <p:nvPr/>
            </p:nvSpPr>
            <p:spPr>
              <a:xfrm>
                <a:off x="4013168" y="2568892"/>
                <a:ext cx="721701" cy="790229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5" name="TextBox 261"/>
              <p:cNvSpPr txBox="1"/>
              <p:nvPr/>
            </p:nvSpPr>
            <p:spPr>
              <a:xfrm>
                <a:off x="3915017" y="3062765"/>
                <a:ext cx="945492" cy="2697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React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그룹 12"/>
              <p:cNvGrpSpPr/>
              <p:nvPr/>
            </p:nvGrpSpPr>
            <p:grpSpPr>
              <a:xfrm>
                <a:off x="4149508" y="2612015"/>
                <a:ext cx="473812" cy="516772"/>
                <a:chOff x="0" y="0"/>
                <a:chExt cx="601114" cy="697293"/>
              </a:xfrm>
            </p:grpSpPr>
            <p:sp>
              <p:nvSpPr>
                <p:cNvPr id="34" name="육각형 9"/>
                <p:cNvSpPr/>
                <p:nvPr/>
              </p:nvSpPr>
              <p:spPr>
                <a:xfrm rot="5400000">
                  <a:off x="-48090" y="48089"/>
                  <a:ext cx="697294" cy="6011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61DAFB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5" name="육각형 10"/>
                <p:cNvSpPr/>
                <p:nvPr/>
              </p:nvSpPr>
              <p:spPr>
                <a:xfrm rot="5400000">
                  <a:off x="38614" y="122832"/>
                  <a:ext cx="523887" cy="451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36" name="그림 7" descr="그림 7"/>
                <p:cNvPicPr>
                  <a:picLocks noChangeAspect="1"/>
                </p:cNvPicPr>
                <p:nvPr/>
              </p:nvPicPr>
              <p:blipFill>
                <a:blip r:embed="rId5"/>
                <a:srcRect l="20048" r="19367"/>
                <a:stretch>
                  <a:fillRect/>
                </a:stretch>
              </p:blipFill>
              <p:spPr>
                <a:xfrm>
                  <a:off x="85379" y="94971"/>
                  <a:ext cx="451196" cy="4964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97" name="직선 화살표 연결선 26"/>
            <p:cNvSpPr/>
            <p:nvPr/>
          </p:nvSpPr>
          <p:spPr>
            <a:xfrm flipH="1">
              <a:off x="3669961" y="2888163"/>
              <a:ext cx="349993" cy="0"/>
            </a:xfrm>
            <a:prstGeom prst="line">
              <a:avLst/>
            </a:prstGeom>
            <a:ln w="12700" cap="flat" cmpd="sng" algn="ctr">
              <a:solidFill>
                <a:srgbClr val="2497ED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" name="직선 화살표 연결선 26"/>
          <p:cNvSpPr/>
          <p:nvPr/>
        </p:nvSpPr>
        <p:spPr>
          <a:xfrm flipV="1">
            <a:off x="4994016" y="5673925"/>
            <a:ext cx="1324841" cy="18054"/>
          </a:xfrm>
          <a:prstGeom prst="line">
            <a:avLst/>
          </a:prstGeom>
          <a:ln w="28575">
            <a:solidFill>
              <a:srgbClr val="2497ED"/>
            </a:solidFill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94" name="직선 화살표 연결선 26"/>
          <p:cNvSpPr/>
          <p:nvPr/>
        </p:nvSpPr>
        <p:spPr>
          <a:xfrm flipV="1">
            <a:off x="4994015" y="4893087"/>
            <a:ext cx="1312321" cy="668723"/>
          </a:xfrm>
          <a:prstGeom prst="line">
            <a:avLst/>
          </a:prstGeom>
          <a:ln w="28575">
            <a:solidFill>
              <a:srgbClr val="2497ED"/>
            </a:solidFill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14" name="그룹 13"/>
          <p:cNvGrpSpPr/>
          <p:nvPr/>
        </p:nvGrpSpPr>
        <p:grpSpPr>
          <a:xfrm>
            <a:off x="10058201" y="3414195"/>
            <a:ext cx="932712" cy="501360"/>
            <a:chOff x="10607232" y="5820597"/>
            <a:chExt cx="932712" cy="501360"/>
          </a:xfrm>
        </p:grpSpPr>
        <p:grpSp>
          <p:nvGrpSpPr>
            <p:cNvPr id="122" name="그룹 5"/>
            <p:cNvGrpSpPr/>
            <p:nvPr/>
          </p:nvGrpSpPr>
          <p:grpSpPr>
            <a:xfrm>
              <a:off x="10607232" y="5834172"/>
              <a:ext cx="420504" cy="487785"/>
              <a:chOff x="0" y="0"/>
              <a:chExt cx="420503" cy="487784"/>
            </a:xfrm>
          </p:grpSpPr>
          <p:sp>
            <p:nvSpPr>
              <p:cNvPr id="123" name="육각형 6"/>
              <p:cNvSpPr/>
              <p:nvPr/>
            </p:nvSpPr>
            <p:spPr>
              <a:xfrm rot="5400000">
                <a:off x="-33641" y="33640"/>
                <a:ext cx="487785" cy="42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326CE5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육각형 7"/>
              <p:cNvSpPr/>
              <p:nvPr/>
            </p:nvSpPr>
            <p:spPr>
              <a:xfrm rot="5400000">
                <a:off x="27011" y="85926"/>
                <a:ext cx="366480" cy="31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27" name="Picture 2" descr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28" y="88311"/>
                <a:ext cx="312089" cy="3029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28" name="그룹 9"/>
            <p:cNvGrpSpPr/>
            <p:nvPr/>
          </p:nvGrpSpPr>
          <p:grpSpPr>
            <a:xfrm>
              <a:off x="11119440" y="5820597"/>
              <a:ext cx="420504" cy="487785"/>
              <a:chOff x="0" y="0"/>
              <a:chExt cx="420503" cy="487784"/>
            </a:xfrm>
          </p:grpSpPr>
          <p:sp>
            <p:nvSpPr>
              <p:cNvPr id="129" name="육각형 10"/>
              <p:cNvSpPr/>
              <p:nvPr/>
            </p:nvSpPr>
            <p:spPr>
              <a:xfrm rot="5400000">
                <a:off x="-33641" y="33640"/>
                <a:ext cx="487785" cy="42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466BB0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육각형 11"/>
              <p:cNvSpPr/>
              <p:nvPr/>
            </p:nvSpPr>
            <p:spPr>
              <a:xfrm rot="5400000">
                <a:off x="27011" y="85926"/>
                <a:ext cx="366480" cy="31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" name="Picture 8" descr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49" y="45020"/>
                <a:ext cx="356516" cy="3565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5" name="그룹 84"/>
          <p:cNvGrpSpPr/>
          <p:nvPr/>
        </p:nvGrpSpPr>
        <p:grpSpPr>
          <a:xfrm>
            <a:off x="3350597" y="4526824"/>
            <a:ext cx="468000" cy="540000"/>
            <a:chOff x="3364790" y="4574836"/>
            <a:chExt cx="468000" cy="540000"/>
          </a:xfrm>
        </p:grpSpPr>
        <p:sp>
          <p:nvSpPr>
            <p:cNvPr id="293" name="모서리가 둥근 직사각형 260"/>
            <p:cNvSpPr/>
            <p:nvPr/>
          </p:nvSpPr>
          <p:spPr>
            <a:xfrm>
              <a:off x="3364790" y="4574836"/>
              <a:ext cx="468000" cy="540000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3401842" y="4624767"/>
              <a:ext cx="408444" cy="481171"/>
              <a:chOff x="3374947" y="2617367"/>
              <a:chExt cx="615238" cy="703076"/>
            </a:xfrm>
          </p:grpSpPr>
          <p:grpSp>
            <p:nvGrpSpPr>
              <p:cNvPr id="265" name="그룹 21"/>
              <p:cNvGrpSpPr/>
              <p:nvPr/>
            </p:nvGrpSpPr>
            <p:grpSpPr>
              <a:xfrm>
                <a:off x="3420047" y="2617367"/>
                <a:ext cx="496152" cy="542291"/>
                <a:chOff x="0" y="0"/>
                <a:chExt cx="496151" cy="542290"/>
              </a:xfrm>
            </p:grpSpPr>
            <p:grpSp>
              <p:nvGrpSpPr>
                <p:cNvPr id="266" name="그룹 37"/>
                <p:cNvGrpSpPr/>
                <p:nvPr/>
              </p:nvGrpSpPr>
              <p:grpSpPr>
                <a:xfrm>
                  <a:off x="0" y="-1"/>
                  <a:ext cx="496152" cy="542292"/>
                  <a:chOff x="0" y="0"/>
                  <a:chExt cx="496151" cy="542290"/>
                </a:xfrm>
              </p:grpSpPr>
              <p:sp>
                <p:nvSpPr>
                  <p:cNvPr id="268" name="육각형 39"/>
                  <p:cNvSpPr/>
                  <p:nvPr/>
                </p:nvSpPr>
                <p:spPr>
                  <a:xfrm rot="5400000">
                    <a:off x="-23070" y="23069"/>
                    <a:ext cx="542291" cy="49615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41" y="0"/>
                        </a:lnTo>
                        <a:lnTo>
                          <a:pt x="16659" y="0"/>
                        </a:lnTo>
                        <a:lnTo>
                          <a:pt x="21600" y="10800"/>
                        </a:lnTo>
                        <a:lnTo>
                          <a:pt x="16659" y="21600"/>
                        </a:lnTo>
                        <a:lnTo>
                          <a:pt x="4941" y="21600"/>
                        </a:lnTo>
                        <a:close/>
                      </a:path>
                    </a:pathLst>
                  </a:custGeom>
                  <a:solidFill>
                    <a:srgbClr val="B7D5F6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6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76" name="육각형 40"/>
                  <p:cNvSpPr/>
                  <p:nvPr/>
                </p:nvSpPr>
                <p:spPr>
                  <a:xfrm rot="5400000">
                    <a:off x="44359" y="84761"/>
                    <a:ext cx="407434" cy="37276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41" y="0"/>
                        </a:lnTo>
                        <a:lnTo>
                          <a:pt x="16659" y="0"/>
                        </a:lnTo>
                        <a:lnTo>
                          <a:pt x="21600" y="10800"/>
                        </a:lnTo>
                        <a:lnTo>
                          <a:pt x="16659" y="21600"/>
                        </a:lnTo>
                        <a:lnTo>
                          <a:pt x="4941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6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  <p:pic>
              <p:nvPicPr>
                <p:cNvPr id="267" name="Picture 2" descr="Picture 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15" y="80977"/>
                  <a:ext cx="393720" cy="3803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90" name="TextBox 31"/>
              <p:cNvSpPr txBox="1"/>
              <p:nvPr/>
            </p:nvSpPr>
            <p:spPr>
              <a:xfrm>
                <a:off x="3374947" y="3073102"/>
                <a:ext cx="615238" cy="24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8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pPr algn="ctr"/>
                <a:r>
                  <a:rPr sz="500" dirty="0" err="1">
                    <a:solidFill>
                      <a:schemeClr val="tx1"/>
                    </a:solidFill>
                  </a:rPr>
                  <a:t>Argo</a:t>
                </a:r>
                <a:r>
                  <a:rPr lang="en-US" sz="500" dirty="0" err="1">
                    <a:solidFill>
                      <a:schemeClr val="tx1"/>
                    </a:solidFill>
                  </a:rPr>
                  <a:t>CD</a:t>
                </a:r>
                <a:endParaRPr sz="5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25" y="5550300"/>
            <a:ext cx="571543" cy="571543"/>
          </a:xfrm>
          <a:prstGeom prst="rect">
            <a:avLst/>
          </a:prstGeom>
        </p:spPr>
      </p:pic>
      <p:sp>
        <p:nvSpPr>
          <p:cNvPr id="295" name="직사각형 71"/>
          <p:cNvSpPr/>
          <p:nvPr/>
        </p:nvSpPr>
        <p:spPr>
          <a:xfrm>
            <a:off x="2288038" y="1549400"/>
            <a:ext cx="9489095" cy="4876800"/>
          </a:xfrm>
          <a:prstGeom prst="rect">
            <a:avLst/>
          </a:prstGeom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직선 화살표 연결선 26"/>
          <p:cNvSpPr/>
          <p:nvPr/>
        </p:nvSpPr>
        <p:spPr>
          <a:xfrm flipV="1">
            <a:off x="2935940" y="5827799"/>
            <a:ext cx="1258918" cy="8272"/>
          </a:xfrm>
          <a:prstGeom prst="line">
            <a:avLst/>
          </a:prstGeom>
          <a:ln w="28575">
            <a:solidFill>
              <a:srgbClr val="2497ED"/>
            </a:solidFill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27" y="1243473"/>
            <a:ext cx="602808" cy="466500"/>
          </a:xfrm>
          <a:prstGeom prst="rect">
            <a:avLst/>
          </a:prstGeom>
        </p:spPr>
      </p:pic>
      <p:sp>
        <p:nvSpPr>
          <p:cNvPr id="314" name="직사각형 71"/>
          <p:cNvSpPr/>
          <p:nvPr/>
        </p:nvSpPr>
        <p:spPr>
          <a:xfrm>
            <a:off x="4696131" y="1857920"/>
            <a:ext cx="3106048" cy="1322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" name="그룹 26"/>
          <p:cNvGrpSpPr/>
          <p:nvPr/>
        </p:nvGrpSpPr>
        <p:grpSpPr>
          <a:xfrm>
            <a:off x="4888534" y="2167389"/>
            <a:ext cx="819049" cy="807334"/>
            <a:chOff x="1425570" y="3008398"/>
            <a:chExt cx="858788" cy="846505"/>
          </a:xfrm>
        </p:grpSpPr>
        <p:grpSp>
          <p:nvGrpSpPr>
            <p:cNvPr id="26" name="그룹 25"/>
            <p:cNvGrpSpPr/>
            <p:nvPr/>
          </p:nvGrpSpPr>
          <p:grpSpPr>
            <a:xfrm>
              <a:off x="1425570" y="3008398"/>
              <a:ext cx="858788" cy="846505"/>
              <a:chOff x="1425570" y="3008398"/>
              <a:chExt cx="858788" cy="846505"/>
            </a:xfrm>
          </p:grpSpPr>
          <p:sp>
            <p:nvSpPr>
              <p:cNvPr id="345" name="직사각형 61"/>
              <p:cNvSpPr/>
              <p:nvPr/>
            </p:nvSpPr>
            <p:spPr>
              <a:xfrm>
                <a:off x="1425570" y="3008398"/>
                <a:ext cx="858788" cy="84650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6" name="모서리가 둥근 직사각형 260"/>
              <p:cNvSpPr/>
              <p:nvPr/>
            </p:nvSpPr>
            <p:spPr>
              <a:xfrm>
                <a:off x="1532726" y="3089308"/>
                <a:ext cx="654698" cy="710813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15" name="그룹 23"/>
            <p:cNvGrpSpPr/>
            <p:nvPr/>
          </p:nvGrpSpPr>
          <p:grpSpPr>
            <a:xfrm>
              <a:off x="1613083" y="3117502"/>
              <a:ext cx="496152" cy="542291"/>
              <a:chOff x="0" y="0"/>
              <a:chExt cx="496151" cy="542290"/>
            </a:xfrm>
          </p:grpSpPr>
          <p:sp>
            <p:nvSpPr>
              <p:cNvPr id="316" name="육각형 32"/>
              <p:cNvSpPr/>
              <p:nvPr/>
            </p:nvSpPr>
            <p:spPr>
              <a:xfrm rot="5400000">
                <a:off x="-23070" y="23069"/>
                <a:ext cx="542291" cy="49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41" y="0"/>
                    </a:lnTo>
                    <a:lnTo>
                      <a:pt x="16659" y="0"/>
                    </a:lnTo>
                    <a:lnTo>
                      <a:pt x="21600" y="10800"/>
                    </a:lnTo>
                    <a:lnTo>
                      <a:pt x="16659" y="21600"/>
                    </a:lnTo>
                    <a:lnTo>
                      <a:pt x="4941" y="21600"/>
                    </a:lnTo>
                    <a:close/>
                  </a:path>
                </a:pathLst>
              </a:custGeom>
              <a:solidFill>
                <a:srgbClr val="40657B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7" name="육각형 33"/>
              <p:cNvSpPr/>
              <p:nvPr/>
            </p:nvSpPr>
            <p:spPr>
              <a:xfrm rot="5400000">
                <a:off x="44359" y="84761"/>
                <a:ext cx="407434" cy="37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41" y="0"/>
                    </a:lnTo>
                    <a:lnTo>
                      <a:pt x="16659" y="0"/>
                    </a:lnTo>
                    <a:lnTo>
                      <a:pt x="21600" y="10800"/>
                    </a:lnTo>
                    <a:lnTo>
                      <a:pt x="16659" y="21600"/>
                    </a:lnTo>
                    <a:lnTo>
                      <a:pt x="4941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18" name="Picture 4" descr="Picture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887" y="116633"/>
                <a:ext cx="236233" cy="3151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2" name="TextBox 28"/>
            <p:cNvSpPr txBox="1"/>
            <p:nvPr/>
          </p:nvSpPr>
          <p:spPr>
            <a:xfrm>
              <a:off x="1579838" y="3646457"/>
              <a:ext cx="644477" cy="169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pPr algn="ctr"/>
              <a:r>
                <a:rPr sz="500" dirty="0">
                  <a:solidFill>
                    <a:schemeClr val="tx1"/>
                  </a:solidFill>
                </a:rPr>
                <a:t>Jenkins</a:t>
              </a: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5835256" y="2131573"/>
            <a:ext cx="1560055" cy="833537"/>
            <a:chOff x="8832174" y="2082430"/>
            <a:chExt cx="1560055" cy="833537"/>
          </a:xfrm>
          <a:solidFill>
            <a:schemeClr val="bg1"/>
          </a:solidFill>
        </p:grpSpPr>
        <p:sp>
          <p:nvSpPr>
            <p:cNvPr id="354" name="직사각형 71"/>
            <p:cNvSpPr/>
            <p:nvPr/>
          </p:nvSpPr>
          <p:spPr>
            <a:xfrm>
              <a:off x="8832174" y="2525772"/>
              <a:ext cx="1560055" cy="390195"/>
            </a:xfrm>
            <a:prstGeom prst="rect">
              <a:avLst/>
            </a:prstGeom>
            <a:grpFill/>
            <a:ln w="12700">
              <a:solidFill>
                <a:srgbClr val="BFBFB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03"/>
            <a:stretch/>
          </p:blipFill>
          <p:spPr>
            <a:xfrm>
              <a:off x="9335390" y="2541910"/>
              <a:ext cx="568625" cy="357917"/>
            </a:xfrm>
            <a:prstGeom prst="rect">
              <a:avLst/>
            </a:prstGeom>
            <a:grpFill/>
          </p:spPr>
        </p:pic>
        <p:sp>
          <p:nvSpPr>
            <p:cNvPr id="355" name="직사각형 71"/>
            <p:cNvSpPr/>
            <p:nvPr/>
          </p:nvSpPr>
          <p:spPr>
            <a:xfrm>
              <a:off x="8832174" y="2082430"/>
              <a:ext cx="1560055" cy="427095"/>
            </a:xfrm>
            <a:prstGeom prst="rect">
              <a:avLst/>
            </a:prstGeom>
            <a:grpFill/>
            <a:ln w="12700">
              <a:solidFill>
                <a:srgbClr val="BFBFB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011" y="2092755"/>
              <a:ext cx="1193150" cy="386820"/>
            </a:xfrm>
            <a:prstGeom prst="rect">
              <a:avLst/>
            </a:prstGeom>
            <a:grpFill/>
          </p:spPr>
        </p:pic>
      </p:grpSp>
      <p:sp>
        <p:nvSpPr>
          <p:cNvPr id="356" name="직사각형 71"/>
          <p:cNvSpPr/>
          <p:nvPr/>
        </p:nvSpPr>
        <p:spPr>
          <a:xfrm>
            <a:off x="9628166" y="1827137"/>
            <a:ext cx="1951506" cy="13478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6" name="그룹 34"/>
          <p:cNvGrpSpPr/>
          <p:nvPr/>
        </p:nvGrpSpPr>
        <p:grpSpPr>
          <a:xfrm>
            <a:off x="11277221" y="2969370"/>
            <a:ext cx="486627" cy="533393"/>
            <a:chOff x="0" y="0"/>
            <a:chExt cx="486625" cy="533392"/>
          </a:xfrm>
        </p:grpSpPr>
        <p:grpSp>
          <p:nvGrpSpPr>
            <p:cNvPr id="297" name="그룹 75"/>
            <p:cNvGrpSpPr/>
            <p:nvPr/>
          </p:nvGrpSpPr>
          <p:grpSpPr>
            <a:xfrm>
              <a:off x="-1" y="-1"/>
              <a:ext cx="486627" cy="533394"/>
              <a:chOff x="0" y="0"/>
              <a:chExt cx="486625" cy="533392"/>
            </a:xfrm>
          </p:grpSpPr>
          <p:sp>
            <p:nvSpPr>
              <p:cNvPr id="312" name="육각형 76"/>
              <p:cNvSpPr/>
              <p:nvPr/>
            </p:nvSpPr>
            <p:spPr>
              <a:xfrm rot="5400000">
                <a:off x="-23384" y="23383"/>
                <a:ext cx="533393" cy="486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7" y="0"/>
                    </a:lnTo>
                    <a:lnTo>
                      <a:pt x="16673" y="0"/>
                    </a:lnTo>
                    <a:lnTo>
                      <a:pt x="21600" y="10800"/>
                    </a:lnTo>
                    <a:lnTo>
                      <a:pt x="16673" y="21600"/>
                    </a:lnTo>
                    <a:lnTo>
                      <a:pt x="4927" y="21600"/>
                    </a:lnTo>
                    <a:close/>
                  </a:path>
                </a:pathLst>
              </a:custGeom>
              <a:solidFill>
                <a:srgbClr val="604D9B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3" name="육각형 77"/>
              <p:cNvSpPr/>
              <p:nvPr/>
            </p:nvSpPr>
            <p:spPr>
              <a:xfrm rot="5400000">
                <a:off x="42939" y="83891"/>
                <a:ext cx="400748" cy="36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7" y="0"/>
                    </a:lnTo>
                    <a:lnTo>
                      <a:pt x="16673" y="0"/>
                    </a:lnTo>
                    <a:lnTo>
                      <a:pt x="21600" y="10800"/>
                    </a:lnTo>
                    <a:lnTo>
                      <a:pt x="16673" y="21600"/>
                    </a:lnTo>
                    <a:lnTo>
                      <a:pt x="4927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08" name="Picture 8" descr="Picture 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593" y="134799"/>
              <a:ext cx="317000" cy="278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그룹 222"/>
          <p:cNvGrpSpPr/>
          <p:nvPr/>
        </p:nvGrpSpPr>
        <p:grpSpPr>
          <a:xfrm>
            <a:off x="10246904" y="1939959"/>
            <a:ext cx="423265" cy="490988"/>
            <a:chOff x="0" y="0"/>
            <a:chExt cx="423264" cy="490987"/>
          </a:xfrm>
        </p:grpSpPr>
        <p:grpSp>
          <p:nvGrpSpPr>
            <p:cNvPr id="277" name="그룹 224"/>
            <p:cNvGrpSpPr/>
            <p:nvPr/>
          </p:nvGrpSpPr>
          <p:grpSpPr>
            <a:xfrm>
              <a:off x="0" y="-1"/>
              <a:ext cx="423265" cy="490988"/>
              <a:chOff x="0" y="0"/>
              <a:chExt cx="423264" cy="490987"/>
            </a:xfrm>
          </p:grpSpPr>
          <p:sp>
            <p:nvSpPr>
              <p:cNvPr id="279" name="육각형 226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9991D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0" name="육각형 227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278" name="Picture 2" descr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86" y="96093"/>
              <a:ext cx="400893" cy="277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1" name="그룹 222"/>
          <p:cNvGrpSpPr/>
          <p:nvPr/>
        </p:nvGrpSpPr>
        <p:grpSpPr>
          <a:xfrm>
            <a:off x="10894792" y="2085718"/>
            <a:ext cx="423265" cy="490988"/>
            <a:chOff x="0" y="0"/>
            <a:chExt cx="423264" cy="490987"/>
          </a:xfrm>
        </p:grpSpPr>
        <p:grpSp>
          <p:nvGrpSpPr>
            <p:cNvPr id="285" name="그룹 224"/>
            <p:cNvGrpSpPr/>
            <p:nvPr/>
          </p:nvGrpSpPr>
          <p:grpSpPr>
            <a:xfrm>
              <a:off x="0" y="-1"/>
              <a:ext cx="423265" cy="490988"/>
              <a:chOff x="0" y="0"/>
              <a:chExt cx="423264" cy="490987"/>
            </a:xfrm>
          </p:grpSpPr>
          <p:sp>
            <p:nvSpPr>
              <p:cNvPr id="287" name="육각형 226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9991D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8" name="육각형 227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286" name="Picture 2" descr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86" y="96093"/>
              <a:ext cx="400893" cy="277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9" name="그룹 222"/>
          <p:cNvGrpSpPr/>
          <p:nvPr/>
        </p:nvGrpSpPr>
        <p:grpSpPr>
          <a:xfrm>
            <a:off x="10414078" y="2497934"/>
            <a:ext cx="423265" cy="490988"/>
            <a:chOff x="0" y="0"/>
            <a:chExt cx="423264" cy="490987"/>
          </a:xfrm>
        </p:grpSpPr>
        <p:grpSp>
          <p:nvGrpSpPr>
            <p:cNvPr id="291" name="그룹 224"/>
            <p:cNvGrpSpPr/>
            <p:nvPr/>
          </p:nvGrpSpPr>
          <p:grpSpPr>
            <a:xfrm>
              <a:off x="0" y="-1"/>
              <a:ext cx="423265" cy="490988"/>
              <a:chOff x="0" y="0"/>
              <a:chExt cx="423264" cy="490987"/>
            </a:xfrm>
          </p:grpSpPr>
          <p:sp>
            <p:nvSpPr>
              <p:cNvPr id="299" name="육각형 226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9991D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0" name="육각형 227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298" name="Picture 2" descr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86" y="96093"/>
              <a:ext cx="400893" cy="277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1" name="그룹 222"/>
          <p:cNvGrpSpPr/>
          <p:nvPr/>
        </p:nvGrpSpPr>
        <p:grpSpPr>
          <a:xfrm>
            <a:off x="9800932" y="2344930"/>
            <a:ext cx="423265" cy="490988"/>
            <a:chOff x="0" y="0"/>
            <a:chExt cx="423264" cy="490987"/>
          </a:xfrm>
        </p:grpSpPr>
        <p:grpSp>
          <p:nvGrpSpPr>
            <p:cNvPr id="302" name="그룹 224"/>
            <p:cNvGrpSpPr/>
            <p:nvPr/>
          </p:nvGrpSpPr>
          <p:grpSpPr>
            <a:xfrm>
              <a:off x="0" y="-1"/>
              <a:ext cx="423265" cy="490988"/>
              <a:chOff x="0" y="0"/>
              <a:chExt cx="423264" cy="490987"/>
            </a:xfrm>
          </p:grpSpPr>
          <p:sp>
            <p:nvSpPr>
              <p:cNvPr id="304" name="육각형 226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9991D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" name="육각형 227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03" name="Picture 2" descr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86" y="96093"/>
              <a:ext cx="400893" cy="277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6" name="직사각형 71"/>
          <p:cNvSpPr/>
          <p:nvPr/>
        </p:nvSpPr>
        <p:spPr>
          <a:xfrm>
            <a:off x="7884028" y="1857919"/>
            <a:ext cx="1578031" cy="13221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BFBFB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1" name="그룹 50"/>
          <p:cNvGrpSpPr/>
          <p:nvPr/>
        </p:nvGrpSpPr>
        <p:grpSpPr>
          <a:xfrm>
            <a:off x="8273363" y="2079967"/>
            <a:ext cx="565667" cy="539225"/>
            <a:chOff x="7774337" y="2070672"/>
            <a:chExt cx="565667" cy="539225"/>
          </a:xfrm>
        </p:grpSpPr>
        <p:sp>
          <p:nvSpPr>
            <p:cNvPr id="319" name="모서리가 둥근 직사각형 260"/>
            <p:cNvSpPr/>
            <p:nvPr/>
          </p:nvSpPr>
          <p:spPr>
            <a:xfrm>
              <a:off x="7774337" y="2070672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6EB6FC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 sz="800"/>
            </a:p>
          </p:txBody>
        </p:sp>
        <p:sp>
          <p:nvSpPr>
            <p:cNvPr id="320" name="TextBox 261"/>
            <p:cNvSpPr txBox="1"/>
            <p:nvPr/>
          </p:nvSpPr>
          <p:spPr>
            <a:xfrm>
              <a:off x="7783506" y="2185443"/>
              <a:ext cx="537448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Image</a:t>
              </a:r>
              <a:endParaRPr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747678" y="2313791"/>
            <a:ext cx="565667" cy="539225"/>
            <a:chOff x="8747678" y="2313791"/>
            <a:chExt cx="565667" cy="539225"/>
          </a:xfrm>
        </p:grpSpPr>
        <p:sp>
          <p:nvSpPr>
            <p:cNvPr id="321" name="모서리가 둥근 직사각형 260"/>
            <p:cNvSpPr/>
            <p:nvPr/>
          </p:nvSpPr>
          <p:spPr>
            <a:xfrm>
              <a:off x="8747678" y="2313791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6EB6FC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 sz="800"/>
            </a:p>
          </p:txBody>
        </p:sp>
        <p:sp>
          <p:nvSpPr>
            <p:cNvPr id="322" name="TextBox 261"/>
            <p:cNvSpPr txBox="1"/>
            <p:nvPr/>
          </p:nvSpPr>
          <p:spPr>
            <a:xfrm>
              <a:off x="8756847" y="2428562"/>
              <a:ext cx="537448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Image</a:t>
              </a:r>
              <a:endParaRPr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083485" y="2490484"/>
            <a:ext cx="565667" cy="539225"/>
            <a:chOff x="8083485" y="2490484"/>
            <a:chExt cx="565667" cy="539225"/>
          </a:xfrm>
        </p:grpSpPr>
        <p:sp>
          <p:nvSpPr>
            <p:cNvPr id="323" name="모서리가 둥근 직사각형 260"/>
            <p:cNvSpPr/>
            <p:nvPr/>
          </p:nvSpPr>
          <p:spPr>
            <a:xfrm>
              <a:off x="8083485" y="2490484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6EB6FC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 sz="800"/>
            </a:p>
          </p:txBody>
        </p:sp>
        <p:sp>
          <p:nvSpPr>
            <p:cNvPr id="324" name="TextBox 261"/>
            <p:cNvSpPr txBox="1"/>
            <p:nvPr/>
          </p:nvSpPr>
          <p:spPr>
            <a:xfrm>
              <a:off x="8092654" y="2605255"/>
              <a:ext cx="537448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050" dirty="0">
                  <a:solidFill>
                    <a:schemeClr val="tx1"/>
                  </a:solidFill>
                </a:rPr>
                <a:t>Image</a:t>
              </a:r>
              <a:endParaRPr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017786" y="4532447"/>
            <a:ext cx="468000" cy="535446"/>
            <a:chOff x="3989704" y="4580086"/>
            <a:chExt cx="468000" cy="535446"/>
          </a:xfrm>
        </p:grpSpPr>
        <p:sp>
          <p:nvSpPr>
            <p:cNvPr id="274" name="모서리가 둥근 직사각형 260"/>
            <p:cNvSpPr/>
            <p:nvPr/>
          </p:nvSpPr>
          <p:spPr>
            <a:xfrm>
              <a:off x="4014750" y="4580086"/>
              <a:ext cx="425072" cy="524858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TextBox 147"/>
            <p:cNvSpPr txBox="1"/>
            <p:nvPr/>
          </p:nvSpPr>
          <p:spPr>
            <a:xfrm>
              <a:off x="3989704" y="4930868"/>
              <a:ext cx="468000" cy="184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sz="600" dirty="0">
                  <a:solidFill>
                    <a:schemeClr val="tx1"/>
                  </a:solidFill>
                </a:rPr>
                <a:t>Kafka</a:t>
              </a: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4068860" y="4622156"/>
              <a:ext cx="319873" cy="355315"/>
              <a:chOff x="4072613" y="4613041"/>
              <a:chExt cx="319873" cy="355315"/>
            </a:xfrm>
          </p:grpSpPr>
          <p:sp>
            <p:nvSpPr>
              <p:cNvPr id="264" name="육각형 142"/>
              <p:cNvSpPr/>
              <p:nvPr/>
            </p:nvSpPr>
            <p:spPr>
              <a:xfrm rot="5400000">
                <a:off x="4054892" y="4630762"/>
                <a:ext cx="355315" cy="319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731" y="0"/>
                    </a:lnTo>
                    <a:lnTo>
                      <a:pt x="16869" y="0"/>
                    </a:lnTo>
                    <a:lnTo>
                      <a:pt x="21600" y="10800"/>
                    </a:lnTo>
                    <a:lnTo>
                      <a:pt x="16869" y="21600"/>
                    </a:lnTo>
                    <a:lnTo>
                      <a:pt x="4731" y="21600"/>
                    </a:lnTo>
                    <a:close/>
                  </a:path>
                </a:pathLst>
              </a:custGeom>
              <a:solidFill>
                <a:srgbClr val="231F20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9" name="육각형 143"/>
              <p:cNvSpPr/>
              <p:nvPr/>
            </p:nvSpPr>
            <p:spPr>
              <a:xfrm rot="5400000">
                <a:off x="4099212" y="4670575"/>
                <a:ext cx="266955" cy="238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731" y="0"/>
                    </a:lnTo>
                    <a:lnTo>
                      <a:pt x="16869" y="0"/>
                    </a:lnTo>
                    <a:lnTo>
                      <a:pt x="21600" y="10800"/>
                    </a:lnTo>
                    <a:lnTo>
                      <a:pt x="16869" y="21600"/>
                    </a:lnTo>
                    <a:lnTo>
                      <a:pt x="4731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70" name="Picture 4" descr="Picture 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0529" y="4676327"/>
                <a:ext cx="127380" cy="2246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50" name="모서리가 둥근 직사각형 79"/>
          <p:cNvSpPr/>
          <p:nvPr/>
        </p:nvSpPr>
        <p:spPr>
          <a:xfrm>
            <a:off x="4621497" y="3826861"/>
            <a:ext cx="468000" cy="551207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 w="12700" cap="flat">
            <a:solidFill>
              <a:srgbClr val="BFBFBF"/>
            </a:solidFill>
            <a:prstDash val="solid"/>
            <a:miter lim="8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TextBox 80"/>
          <p:cNvSpPr txBox="1"/>
          <p:nvPr/>
        </p:nvSpPr>
        <p:spPr>
          <a:xfrm>
            <a:off x="4644883" y="4205414"/>
            <a:ext cx="45332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600">
                <a:solidFill>
                  <a:srgbClr val="BFBFBF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Grafana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52" name="그룹 81"/>
          <p:cNvGrpSpPr/>
          <p:nvPr/>
        </p:nvGrpSpPr>
        <p:grpSpPr>
          <a:xfrm>
            <a:off x="4689143" y="3874737"/>
            <a:ext cx="333705" cy="389439"/>
            <a:chOff x="0" y="0"/>
            <a:chExt cx="425291" cy="493338"/>
          </a:xfrm>
        </p:grpSpPr>
        <p:grpSp>
          <p:nvGrpSpPr>
            <p:cNvPr id="353" name="그룹 89"/>
            <p:cNvGrpSpPr/>
            <p:nvPr/>
          </p:nvGrpSpPr>
          <p:grpSpPr>
            <a:xfrm>
              <a:off x="-1" y="0"/>
              <a:ext cx="425292" cy="493339"/>
              <a:chOff x="0" y="0"/>
              <a:chExt cx="425291" cy="493338"/>
            </a:xfrm>
          </p:grpSpPr>
          <p:sp>
            <p:nvSpPr>
              <p:cNvPr id="362" name="육각형 91"/>
              <p:cNvSpPr/>
              <p:nvPr/>
            </p:nvSpPr>
            <p:spPr>
              <a:xfrm rot="5400000">
                <a:off x="-34024" y="34023"/>
                <a:ext cx="493339" cy="425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47D1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3" name="육각형 92"/>
              <p:cNvSpPr/>
              <p:nvPr/>
            </p:nvSpPr>
            <p:spPr>
              <a:xfrm rot="5400000">
                <a:off x="27319" y="86905"/>
                <a:ext cx="370653" cy="319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61" name="Picture 4" descr="Picture 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225" y="116385"/>
              <a:ext cx="220668" cy="239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8" name="모서리가 둥근 직사각형 216"/>
          <p:cNvSpPr/>
          <p:nvPr/>
        </p:nvSpPr>
        <p:spPr>
          <a:xfrm>
            <a:off x="3356678" y="3838069"/>
            <a:ext cx="468000" cy="540000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 w="12700" cap="flat">
            <a:solidFill>
              <a:srgbClr val="BFBFBF"/>
            </a:solidFill>
            <a:prstDash val="solid"/>
            <a:miter lim="8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TextBox 217"/>
          <p:cNvSpPr txBox="1"/>
          <p:nvPr/>
        </p:nvSpPr>
        <p:spPr>
          <a:xfrm>
            <a:off x="3293029" y="4201304"/>
            <a:ext cx="613120" cy="184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600">
                <a:solidFill>
                  <a:srgbClr val="BFBFBF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Kiali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43" name="그룹 213"/>
          <p:cNvGrpSpPr/>
          <p:nvPr/>
        </p:nvGrpSpPr>
        <p:grpSpPr>
          <a:xfrm>
            <a:off x="3430457" y="3864711"/>
            <a:ext cx="315562" cy="373252"/>
            <a:chOff x="0" y="0"/>
            <a:chExt cx="486625" cy="533392"/>
          </a:xfrm>
        </p:grpSpPr>
        <p:sp>
          <p:nvSpPr>
            <p:cNvPr id="344" name="육각형 214"/>
            <p:cNvSpPr/>
            <p:nvPr/>
          </p:nvSpPr>
          <p:spPr>
            <a:xfrm rot="5400000">
              <a:off x="-23384" y="23382"/>
              <a:ext cx="533393" cy="486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927" y="0"/>
                  </a:lnTo>
                  <a:lnTo>
                    <a:pt x="16673" y="0"/>
                  </a:lnTo>
                  <a:lnTo>
                    <a:pt x="21600" y="10800"/>
                  </a:lnTo>
                  <a:lnTo>
                    <a:pt x="16673" y="21600"/>
                  </a:lnTo>
                  <a:lnTo>
                    <a:pt x="4927" y="21600"/>
                  </a:lnTo>
                  <a:close/>
                </a:path>
              </a:pathLst>
            </a:custGeom>
            <a:solidFill>
              <a:srgbClr val="0093DD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육각형 215"/>
            <p:cNvSpPr/>
            <p:nvPr/>
          </p:nvSpPr>
          <p:spPr>
            <a:xfrm rot="5400000">
              <a:off x="42939" y="83890"/>
              <a:ext cx="400750" cy="365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926" y="0"/>
                  </a:lnTo>
                  <a:lnTo>
                    <a:pt x="16674" y="0"/>
                  </a:lnTo>
                  <a:lnTo>
                    <a:pt x="21600" y="10800"/>
                  </a:lnTo>
                  <a:lnTo>
                    <a:pt x="16674" y="21600"/>
                  </a:lnTo>
                  <a:lnTo>
                    <a:pt x="492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40" name="Picture 20" descr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9272" y="3972048"/>
            <a:ext cx="189021" cy="1582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9" name="직사각형 61"/>
          <p:cNvSpPr/>
          <p:nvPr/>
        </p:nvSpPr>
        <p:spPr>
          <a:xfrm>
            <a:off x="3271506" y="3760517"/>
            <a:ext cx="2620068" cy="643077"/>
          </a:xfrm>
          <a:prstGeom prst="rect">
            <a:avLst/>
          </a:prstGeom>
          <a:noFill/>
          <a:ln w="28575" cap="flat">
            <a:solidFill>
              <a:schemeClr val="accent6">
                <a:lumMod val="75000"/>
              </a:schemeClr>
            </a:solidFill>
            <a:prstDash val="sysDot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0" name="그룹 69"/>
          <p:cNvGrpSpPr/>
          <p:nvPr/>
        </p:nvGrpSpPr>
        <p:grpSpPr>
          <a:xfrm>
            <a:off x="993350" y="3739015"/>
            <a:ext cx="819049" cy="807334"/>
            <a:chOff x="1150539" y="4717887"/>
            <a:chExt cx="819049" cy="807334"/>
          </a:xfrm>
        </p:grpSpPr>
        <p:grpSp>
          <p:nvGrpSpPr>
            <p:cNvPr id="367" name="그룹 366"/>
            <p:cNvGrpSpPr/>
            <p:nvPr/>
          </p:nvGrpSpPr>
          <p:grpSpPr>
            <a:xfrm>
              <a:off x="1150539" y="4717887"/>
              <a:ext cx="819049" cy="807334"/>
              <a:chOff x="2188050" y="3404123"/>
              <a:chExt cx="819049" cy="807334"/>
            </a:xfrm>
          </p:grpSpPr>
          <p:sp>
            <p:nvSpPr>
              <p:cNvPr id="368" name="직사각형 61"/>
              <p:cNvSpPr/>
              <p:nvPr/>
            </p:nvSpPr>
            <p:spPr>
              <a:xfrm>
                <a:off x="2188050" y="3404123"/>
                <a:ext cx="819049" cy="80733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sz="600"/>
              </a:p>
            </p:txBody>
          </p:sp>
          <p:sp>
            <p:nvSpPr>
              <p:cNvPr id="369" name="모서리가 둥근 직사각형 260"/>
              <p:cNvSpPr/>
              <p:nvPr/>
            </p:nvSpPr>
            <p:spPr>
              <a:xfrm>
                <a:off x="2271198" y="3481289"/>
                <a:ext cx="624403" cy="677921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 sz="600"/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638" y="4848072"/>
              <a:ext cx="468428" cy="468428"/>
            </a:xfrm>
            <a:prstGeom prst="rect">
              <a:avLst/>
            </a:prstGeom>
          </p:spPr>
        </p:pic>
        <p:sp>
          <p:nvSpPr>
            <p:cNvPr id="370" name="TextBox 29"/>
            <p:cNvSpPr txBox="1"/>
            <p:nvPr/>
          </p:nvSpPr>
          <p:spPr>
            <a:xfrm>
              <a:off x="1202458" y="5326417"/>
              <a:ext cx="751236" cy="184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Slack</a:t>
              </a:r>
              <a:endParaRPr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1" name="직선 화살표 연결선 26"/>
          <p:cNvSpPr/>
          <p:nvPr/>
        </p:nvSpPr>
        <p:spPr>
          <a:xfrm>
            <a:off x="1756532" y="2369896"/>
            <a:ext cx="3132000" cy="0"/>
          </a:xfrm>
          <a:prstGeom prst="line">
            <a:avLst/>
          </a:prstGeom>
          <a:ln w="19050">
            <a:prstDash val="sysDash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72" name="직선 화살표 연결선 26"/>
          <p:cNvSpPr/>
          <p:nvPr/>
        </p:nvSpPr>
        <p:spPr>
          <a:xfrm flipH="1">
            <a:off x="1842984" y="2863801"/>
            <a:ext cx="3024000" cy="0"/>
          </a:xfrm>
          <a:prstGeom prst="line">
            <a:avLst/>
          </a:prstGeom>
          <a:ln w="19050">
            <a:prstDash val="sysDash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73" name="직선 화살표 연결선 26"/>
          <p:cNvSpPr/>
          <p:nvPr/>
        </p:nvSpPr>
        <p:spPr>
          <a:xfrm flipH="1">
            <a:off x="1722450" y="2958158"/>
            <a:ext cx="3166081" cy="1149189"/>
          </a:xfrm>
          <a:prstGeom prst="line">
            <a:avLst/>
          </a:prstGeom>
          <a:ln w="19050">
            <a:prstDash val="sysDash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80" name="직선 화살표 연결선 26"/>
          <p:cNvSpPr/>
          <p:nvPr/>
        </p:nvSpPr>
        <p:spPr>
          <a:xfrm flipV="1">
            <a:off x="1606608" y="5844084"/>
            <a:ext cx="773556" cy="8977"/>
          </a:xfrm>
          <a:prstGeom prst="line">
            <a:avLst/>
          </a:prstGeom>
          <a:ln w="28575">
            <a:solidFill>
              <a:srgbClr val="2497ED"/>
            </a:solidFill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358" name="TextBox 357"/>
          <p:cNvSpPr txBox="1"/>
          <p:nvPr/>
        </p:nvSpPr>
        <p:spPr>
          <a:xfrm>
            <a:off x="11153946" y="3278740"/>
            <a:ext cx="39046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effectLst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맑은 고딕"/>
              </a:rPr>
              <a:t>AKS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effectLst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맑은 고딕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2070858" y="5338673"/>
            <a:ext cx="105982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 err="1">
                <a:ln>
                  <a:noFill/>
                </a:ln>
                <a:effectLst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맑은 고딕"/>
              </a:rPr>
              <a:t>LoadBalancer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effectLst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맑은 고딕"/>
            </a:endParaRPr>
          </a:p>
        </p:txBody>
      </p:sp>
      <p:cxnSp>
        <p:nvCxnSpPr>
          <p:cNvPr id="77" name="꺾인 연결선 76"/>
          <p:cNvCxnSpPr>
            <a:endCxn id="306" idx="0"/>
          </p:cNvCxnSpPr>
          <p:nvPr/>
        </p:nvCxnSpPr>
        <p:spPr>
          <a:xfrm flipV="1">
            <a:off x="5573991" y="1857919"/>
            <a:ext cx="2700000" cy="292837"/>
          </a:xfrm>
          <a:prstGeom prst="bentConnector4">
            <a:avLst>
              <a:gd name="adj1" fmla="val -22"/>
              <a:gd name="adj2" fmla="val 178064"/>
            </a:avLst>
          </a:prstGeom>
          <a:noFill/>
          <a:ln w="19050" cap="flat">
            <a:solidFill>
              <a:srgbClr val="ED7D31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0" name="모서리가 둥근 직사각형 519"/>
          <p:cNvSpPr/>
          <p:nvPr/>
        </p:nvSpPr>
        <p:spPr>
          <a:xfrm>
            <a:off x="6603687" y="3760517"/>
            <a:ext cx="492931" cy="599571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1" name="TextBox 520"/>
          <p:cNvSpPr txBox="1"/>
          <p:nvPr/>
        </p:nvSpPr>
        <p:spPr>
          <a:xfrm>
            <a:off x="6537620" y="4097409"/>
            <a:ext cx="627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Elastic</a:t>
            </a:r>
          </a:p>
          <a:p>
            <a:pPr algn="ctr"/>
            <a:r>
              <a:rPr lang="en-US" altLang="ko-KR" sz="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Search</a:t>
            </a:r>
            <a:endParaRPr lang="ko-KR" altLang="en-US" sz="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6694640" y="3779749"/>
            <a:ext cx="332372" cy="364314"/>
            <a:chOff x="6694636" y="3779749"/>
            <a:chExt cx="332372" cy="364314"/>
          </a:xfrm>
        </p:grpSpPr>
        <p:grpSp>
          <p:nvGrpSpPr>
            <p:cNvPr id="516" name="그룹 515"/>
            <p:cNvGrpSpPr/>
            <p:nvPr/>
          </p:nvGrpSpPr>
          <p:grpSpPr>
            <a:xfrm>
              <a:off x="6694636" y="3779749"/>
              <a:ext cx="332372" cy="364314"/>
              <a:chOff x="7857160" y="126873"/>
              <a:chExt cx="486625" cy="533392"/>
            </a:xfrm>
          </p:grpSpPr>
          <p:sp>
            <p:nvSpPr>
              <p:cNvPr id="518" name="육각형 517"/>
              <p:cNvSpPr/>
              <p:nvPr/>
            </p:nvSpPr>
            <p:spPr>
              <a:xfrm rot="5400000">
                <a:off x="7833777" y="150256"/>
                <a:ext cx="533392" cy="486625"/>
              </a:xfrm>
              <a:prstGeom prst="hexagon">
                <a:avLst/>
              </a:prstGeom>
              <a:solidFill>
                <a:srgbClr val="D7A22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9" name="육각형 518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7" name="Picture 26" descr="Elastic Elasticsearch Logo PNG Transparent – Brands Logos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5922" y="3830398"/>
              <a:ext cx="244892" cy="244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8" name="모서리가 둥근 직사각형 527"/>
          <p:cNvSpPr/>
          <p:nvPr/>
        </p:nvSpPr>
        <p:spPr>
          <a:xfrm>
            <a:off x="5267429" y="3829997"/>
            <a:ext cx="468000" cy="540000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29" name="TextBox 528"/>
          <p:cNvSpPr txBox="1"/>
          <p:nvPr/>
        </p:nvSpPr>
        <p:spPr>
          <a:xfrm>
            <a:off x="5156031" y="4193233"/>
            <a:ext cx="708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Kibana</a:t>
            </a:r>
            <a:endParaRPr lang="ko-KR" altLang="en-US" sz="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24" name="그룹 523"/>
          <p:cNvGrpSpPr/>
          <p:nvPr/>
        </p:nvGrpSpPr>
        <p:grpSpPr>
          <a:xfrm>
            <a:off x="5341208" y="3856639"/>
            <a:ext cx="315562" cy="373252"/>
            <a:chOff x="7857167" y="126872"/>
            <a:chExt cx="486625" cy="533392"/>
          </a:xfrm>
        </p:grpSpPr>
        <p:sp>
          <p:nvSpPr>
            <p:cNvPr id="526" name="육각형 525"/>
            <p:cNvSpPr/>
            <p:nvPr/>
          </p:nvSpPr>
          <p:spPr>
            <a:xfrm rot="5400000">
              <a:off x="7833784" y="150255"/>
              <a:ext cx="533392" cy="486625"/>
            </a:xfrm>
            <a:prstGeom prst="hexagon">
              <a:avLst/>
            </a:prstGeom>
            <a:solidFill>
              <a:srgbClr val="EF50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육각형 526"/>
            <p:cNvSpPr/>
            <p:nvPr/>
          </p:nvSpPr>
          <p:spPr>
            <a:xfrm rot="5400000">
              <a:off x="7900107" y="210762"/>
              <a:ext cx="400748" cy="365609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5" name="Picture 30" descr="Kibana Logo PNG Vectors Free Download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51" y="3972077"/>
            <a:ext cx="106478" cy="1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그룹 101"/>
          <p:cNvGrpSpPr/>
          <p:nvPr/>
        </p:nvGrpSpPr>
        <p:grpSpPr>
          <a:xfrm>
            <a:off x="4562991" y="4537774"/>
            <a:ext cx="647316" cy="536375"/>
            <a:chOff x="11174486" y="3665152"/>
            <a:chExt cx="1521887" cy="1135704"/>
          </a:xfrm>
        </p:grpSpPr>
        <p:sp>
          <p:nvSpPr>
            <p:cNvPr id="530" name="모서리가 둥근 직사각형 529"/>
            <p:cNvSpPr/>
            <p:nvPr/>
          </p:nvSpPr>
          <p:spPr>
            <a:xfrm>
              <a:off x="11353389" y="3665152"/>
              <a:ext cx="1027887" cy="1135704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31" name="TextBox 530"/>
            <p:cNvSpPr txBox="1"/>
            <p:nvPr/>
          </p:nvSpPr>
          <p:spPr>
            <a:xfrm>
              <a:off x="11174486" y="4426443"/>
              <a:ext cx="1521887" cy="358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Prometheus</a:t>
              </a:r>
              <a:endParaRPr lang="ko-KR" altLang="en-US" sz="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532" name="그룹 531"/>
            <p:cNvGrpSpPr/>
            <p:nvPr/>
          </p:nvGrpSpPr>
          <p:grpSpPr>
            <a:xfrm>
              <a:off x="11487518" y="3747841"/>
              <a:ext cx="768382" cy="798666"/>
              <a:chOff x="9578229" y="1514917"/>
              <a:chExt cx="768382" cy="798666"/>
            </a:xfrm>
          </p:grpSpPr>
          <p:grpSp>
            <p:nvGrpSpPr>
              <p:cNvPr id="533" name="그룹 532"/>
              <p:cNvGrpSpPr/>
              <p:nvPr/>
            </p:nvGrpSpPr>
            <p:grpSpPr>
              <a:xfrm>
                <a:off x="9578229" y="1514917"/>
                <a:ext cx="768382" cy="798666"/>
                <a:chOff x="2654254" y="3649868"/>
                <a:chExt cx="768382" cy="798666"/>
              </a:xfrm>
            </p:grpSpPr>
            <p:sp>
              <p:nvSpPr>
                <p:cNvPr id="535" name="육각형 534"/>
                <p:cNvSpPr/>
                <p:nvPr/>
              </p:nvSpPr>
              <p:spPr>
                <a:xfrm rot="5400000">
                  <a:off x="2639112" y="3665010"/>
                  <a:ext cx="798666" cy="768382"/>
                </a:xfrm>
                <a:prstGeom prst="hexagon">
                  <a:avLst/>
                </a:prstGeom>
                <a:solidFill>
                  <a:srgbClr val="F05A28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536" name="육각형 535"/>
                <p:cNvSpPr/>
                <p:nvPr/>
              </p:nvSpPr>
              <p:spPr>
                <a:xfrm rot="5400000">
                  <a:off x="2730467" y="3742787"/>
                  <a:ext cx="600049" cy="597043"/>
                </a:xfrm>
                <a:prstGeom prst="hexagon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</p:grpSp>
          <p:pic>
            <p:nvPicPr>
              <p:cNvPr id="534" name="Picture 8" descr="File:Prometheus software logo.svg - Wikimedia Commons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9583" y="1684965"/>
                <a:ext cx="501225" cy="431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538" name="직선 연결선 537"/>
          <p:cNvCxnSpPr>
            <a:stCxn id="520" idx="1"/>
            <a:endCxn id="528" idx="3"/>
          </p:cNvCxnSpPr>
          <p:nvPr/>
        </p:nvCxnSpPr>
        <p:spPr>
          <a:xfrm flipH="1" flipV="1">
            <a:off x="5760359" y="4093531"/>
            <a:ext cx="843328" cy="3023"/>
          </a:xfrm>
          <a:prstGeom prst="line">
            <a:avLst/>
          </a:prstGeom>
          <a:ln w="28575">
            <a:solidFill>
              <a:srgbClr val="2497ED"/>
            </a:solidFill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985048" y="1639415"/>
            <a:ext cx="841377" cy="884098"/>
            <a:chOff x="2052086" y="1574549"/>
            <a:chExt cx="841377" cy="884098"/>
          </a:xfrm>
        </p:grpSpPr>
        <p:grpSp>
          <p:nvGrpSpPr>
            <p:cNvPr id="46" name="그룹 45"/>
            <p:cNvGrpSpPr/>
            <p:nvPr/>
          </p:nvGrpSpPr>
          <p:grpSpPr>
            <a:xfrm>
              <a:off x="2052086" y="1574549"/>
              <a:ext cx="841377" cy="884098"/>
              <a:chOff x="2182330" y="3403102"/>
              <a:chExt cx="819049" cy="807334"/>
            </a:xfrm>
          </p:grpSpPr>
          <p:sp>
            <p:nvSpPr>
              <p:cNvPr id="271" name="직사각형 61"/>
              <p:cNvSpPr/>
              <p:nvPr/>
            </p:nvSpPr>
            <p:spPr>
              <a:xfrm>
                <a:off x="2182330" y="3403102"/>
                <a:ext cx="819049" cy="80733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모서리가 둥근 직사각형 260"/>
              <p:cNvSpPr/>
              <p:nvPr/>
            </p:nvSpPr>
            <p:spPr>
              <a:xfrm>
                <a:off x="2271198" y="3481289"/>
                <a:ext cx="624403" cy="677921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2128506" y="1698688"/>
              <a:ext cx="751236" cy="691706"/>
              <a:chOff x="965823" y="1756236"/>
              <a:chExt cx="751236" cy="691706"/>
            </a:xfrm>
          </p:grpSpPr>
          <p:grpSp>
            <p:nvGrpSpPr>
              <p:cNvPr id="234" name="그룹 12"/>
              <p:cNvGrpSpPr/>
              <p:nvPr/>
            </p:nvGrpSpPr>
            <p:grpSpPr>
              <a:xfrm>
                <a:off x="1049178" y="1756236"/>
                <a:ext cx="514230" cy="553753"/>
                <a:chOff x="0" y="0"/>
                <a:chExt cx="514229" cy="553752"/>
              </a:xfrm>
            </p:grpSpPr>
            <p:sp>
              <p:nvSpPr>
                <p:cNvPr id="241" name="육각형 50"/>
                <p:cNvSpPr/>
                <p:nvPr/>
              </p:nvSpPr>
              <p:spPr>
                <a:xfrm rot="5400000">
                  <a:off x="-19761" y="19761"/>
                  <a:ext cx="553753" cy="5142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5015" y="0"/>
                      </a:lnTo>
                      <a:lnTo>
                        <a:pt x="16585" y="0"/>
                      </a:lnTo>
                      <a:lnTo>
                        <a:pt x="21600" y="10800"/>
                      </a:lnTo>
                      <a:lnTo>
                        <a:pt x="16585" y="21600"/>
                      </a:lnTo>
                      <a:lnTo>
                        <a:pt x="5015" y="21600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2" name="육각형 51"/>
                <p:cNvSpPr/>
                <p:nvPr/>
              </p:nvSpPr>
              <p:spPr>
                <a:xfrm rot="5400000">
                  <a:off x="49093" y="83701"/>
                  <a:ext cx="416045" cy="3863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5015" y="0"/>
                      </a:lnTo>
                      <a:lnTo>
                        <a:pt x="16585" y="0"/>
                      </a:lnTo>
                      <a:lnTo>
                        <a:pt x="21600" y="10800"/>
                      </a:lnTo>
                      <a:lnTo>
                        <a:pt x="16585" y="21600"/>
                      </a:lnTo>
                      <a:lnTo>
                        <a:pt x="501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43" name="Picture 2" descr="Picture 2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798" y="129989"/>
                  <a:ext cx="261430" cy="25254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44" name="TextBox 29"/>
              <p:cNvSpPr txBox="1"/>
              <p:nvPr/>
            </p:nvSpPr>
            <p:spPr>
              <a:xfrm>
                <a:off x="965823" y="2263278"/>
                <a:ext cx="751236" cy="184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8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pPr algn="ctr"/>
                <a:r>
                  <a:rPr sz="600" dirty="0">
                    <a:solidFill>
                      <a:schemeClr val="tx1"/>
                    </a:solidFill>
                  </a:rPr>
                  <a:t>GitHub</a:t>
                </a: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993743" y="2710593"/>
            <a:ext cx="821258" cy="878195"/>
            <a:chOff x="1410165" y="3049123"/>
            <a:chExt cx="839393" cy="897586"/>
          </a:xfrm>
        </p:grpSpPr>
        <p:grpSp>
          <p:nvGrpSpPr>
            <p:cNvPr id="364" name="그룹 363"/>
            <p:cNvGrpSpPr/>
            <p:nvPr/>
          </p:nvGrpSpPr>
          <p:grpSpPr>
            <a:xfrm>
              <a:off x="1410165" y="3049123"/>
              <a:ext cx="839393" cy="897586"/>
              <a:chOff x="2231815" y="3404123"/>
              <a:chExt cx="756237" cy="807334"/>
            </a:xfrm>
          </p:grpSpPr>
          <p:sp>
            <p:nvSpPr>
              <p:cNvPr id="365" name="직사각형 61"/>
              <p:cNvSpPr/>
              <p:nvPr/>
            </p:nvSpPr>
            <p:spPr>
              <a:xfrm>
                <a:off x="2231815" y="3404123"/>
                <a:ext cx="756237" cy="80733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solidFill>
                  <a:schemeClr val="bg1">
                    <a:lumMod val="6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6" name="모서리가 둥근 직사각형 260"/>
              <p:cNvSpPr/>
              <p:nvPr/>
            </p:nvSpPr>
            <p:spPr>
              <a:xfrm>
                <a:off x="2301993" y="3482420"/>
                <a:ext cx="624403" cy="677921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73627" y="3168884"/>
              <a:ext cx="549496" cy="696140"/>
              <a:chOff x="2331755" y="2469232"/>
              <a:chExt cx="549496" cy="696140"/>
            </a:xfrm>
          </p:grpSpPr>
          <p:grpSp>
            <p:nvGrpSpPr>
              <p:cNvPr id="245" name="그룹 22"/>
              <p:cNvGrpSpPr/>
              <p:nvPr/>
            </p:nvGrpSpPr>
            <p:grpSpPr>
              <a:xfrm>
                <a:off x="2337295" y="2469232"/>
                <a:ext cx="514231" cy="553754"/>
                <a:chOff x="1" y="-1"/>
                <a:chExt cx="514230" cy="553753"/>
              </a:xfrm>
            </p:grpSpPr>
            <p:sp>
              <p:nvSpPr>
                <p:cNvPr id="246" name="육각형 35"/>
                <p:cNvSpPr/>
                <p:nvPr/>
              </p:nvSpPr>
              <p:spPr>
                <a:xfrm rot="5400000">
                  <a:off x="-19761" y="19761"/>
                  <a:ext cx="553753" cy="5142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5015" y="0"/>
                      </a:lnTo>
                      <a:lnTo>
                        <a:pt x="16585" y="0"/>
                      </a:lnTo>
                      <a:lnTo>
                        <a:pt x="21600" y="10800"/>
                      </a:lnTo>
                      <a:lnTo>
                        <a:pt x="16585" y="21600"/>
                      </a:lnTo>
                      <a:lnTo>
                        <a:pt x="5015" y="21600"/>
                      </a:lnTo>
                      <a:close/>
                    </a:path>
                  </a:pathLst>
                </a:custGeom>
                <a:solidFill>
                  <a:srgbClr val="F05033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7" name="육각형 36"/>
                <p:cNvSpPr/>
                <p:nvPr/>
              </p:nvSpPr>
              <p:spPr>
                <a:xfrm rot="5400000">
                  <a:off x="49097" y="83701"/>
                  <a:ext cx="416046" cy="3863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5015" y="0"/>
                      </a:lnTo>
                      <a:lnTo>
                        <a:pt x="16585" y="0"/>
                      </a:lnTo>
                      <a:lnTo>
                        <a:pt x="21600" y="10800"/>
                      </a:lnTo>
                      <a:lnTo>
                        <a:pt x="16585" y="21600"/>
                      </a:lnTo>
                      <a:lnTo>
                        <a:pt x="501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8" name="TextBox 30"/>
              <p:cNvSpPr txBox="1"/>
              <p:nvPr/>
            </p:nvSpPr>
            <p:spPr>
              <a:xfrm>
                <a:off x="2331755" y="2980708"/>
                <a:ext cx="549496" cy="184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8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pPr algn="ctr"/>
                <a:r>
                  <a:rPr sz="600" dirty="0" err="1">
                    <a:solidFill>
                      <a:schemeClr val="tx1"/>
                    </a:solidFill>
                  </a:rPr>
                  <a:t>GitOps</a:t>
                </a:r>
                <a:endParaRPr sz="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1" name="Picture 6" descr="Picture 6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802" y="2569834"/>
                <a:ext cx="346450" cy="3346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8094439" y="3973116"/>
            <a:ext cx="3268847" cy="1757362"/>
            <a:chOff x="-2401613" y="1287786"/>
            <a:chExt cx="3955305" cy="2126408"/>
          </a:xfrm>
        </p:grpSpPr>
        <p:grpSp>
          <p:nvGrpSpPr>
            <p:cNvPr id="13" name="그룹 12"/>
            <p:cNvGrpSpPr/>
            <p:nvPr/>
          </p:nvGrpSpPr>
          <p:grpSpPr>
            <a:xfrm>
              <a:off x="-2146894" y="1287786"/>
              <a:ext cx="3700586" cy="1994706"/>
              <a:chOff x="-2146894" y="1287786"/>
              <a:chExt cx="3700586" cy="1994706"/>
            </a:xfrm>
          </p:grpSpPr>
          <p:sp>
            <p:nvSpPr>
              <p:cNvPr id="459" name="직사각형 458"/>
              <p:cNvSpPr/>
              <p:nvPr/>
            </p:nvSpPr>
            <p:spPr>
              <a:xfrm>
                <a:off x="-2146893" y="1377037"/>
                <a:ext cx="3700585" cy="1905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0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0" name="그룹 459"/>
              <p:cNvGrpSpPr/>
              <p:nvPr/>
            </p:nvGrpSpPr>
            <p:grpSpPr>
              <a:xfrm>
                <a:off x="-2065760" y="1967343"/>
                <a:ext cx="721698" cy="857580"/>
                <a:chOff x="5539196" y="5318726"/>
                <a:chExt cx="721698" cy="771681"/>
              </a:xfrm>
            </p:grpSpPr>
            <p:grpSp>
              <p:nvGrpSpPr>
                <p:cNvPr id="465" name="그룹 464"/>
                <p:cNvGrpSpPr/>
                <p:nvPr/>
              </p:nvGrpSpPr>
              <p:grpSpPr>
                <a:xfrm>
                  <a:off x="5539196" y="5318726"/>
                  <a:ext cx="721698" cy="771681"/>
                  <a:chOff x="8280973" y="4855089"/>
                  <a:chExt cx="1062142" cy="1135703"/>
                </a:xfrm>
              </p:grpSpPr>
              <p:sp>
                <p:nvSpPr>
                  <p:cNvPr id="544" name="모서리가 둥근 직사각형 543"/>
                  <p:cNvSpPr/>
                  <p:nvPr/>
                </p:nvSpPr>
                <p:spPr>
                  <a:xfrm>
                    <a:off x="8280973" y="4855089"/>
                    <a:ext cx="1062142" cy="1135703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sp>
                <p:nvSpPr>
                  <p:cNvPr id="545" name="TextBox 544"/>
                  <p:cNvSpPr txBox="1"/>
                  <p:nvPr/>
                </p:nvSpPr>
                <p:spPr>
                  <a:xfrm>
                    <a:off x="8332978" y="5689151"/>
                    <a:ext cx="998584" cy="2649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dirty="0" err="1">
                        <a:solidFill>
                          <a:srgbClr val="00206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Fluentd</a:t>
                    </a:r>
                    <a:endParaRPr lang="ko-KR" altLang="en-US" sz="700" dirty="0">
                      <a:solidFill>
                        <a:srgbClr val="002060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539" name="그룹 538"/>
                <p:cNvGrpSpPr/>
                <p:nvPr/>
              </p:nvGrpSpPr>
              <p:grpSpPr>
                <a:xfrm>
                  <a:off x="5672022" y="5356799"/>
                  <a:ext cx="486625" cy="533392"/>
                  <a:chOff x="8922298" y="3140799"/>
                  <a:chExt cx="486625" cy="533392"/>
                </a:xfrm>
              </p:grpSpPr>
              <p:grpSp>
                <p:nvGrpSpPr>
                  <p:cNvPr id="540" name="그룹 539"/>
                  <p:cNvGrpSpPr/>
                  <p:nvPr/>
                </p:nvGrpSpPr>
                <p:grpSpPr>
                  <a:xfrm>
                    <a:off x="8922298" y="3140799"/>
                    <a:ext cx="486625" cy="533392"/>
                    <a:chOff x="7876219" y="126872"/>
                    <a:chExt cx="486625" cy="533392"/>
                  </a:xfrm>
                </p:grpSpPr>
                <p:sp>
                  <p:nvSpPr>
                    <p:cNvPr id="542" name="육각형 541"/>
                    <p:cNvSpPr/>
                    <p:nvPr/>
                  </p:nvSpPr>
                  <p:spPr>
                    <a:xfrm rot="5400000">
                      <a:off x="7852836" y="150255"/>
                      <a:ext cx="533392" cy="486625"/>
                    </a:xfrm>
                    <a:prstGeom prst="hexagon">
                      <a:avLst/>
                    </a:prstGeom>
                    <a:solidFill>
                      <a:srgbClr val="344B87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43" name="육각형 542"/>
                    <p:cNvSpPr/>
                    <p:nvPr/>
                  </p:nvSpPr>
                  <p:spPr>
                    <a:xfrm rot="5400000">
                      <a:off x="7900107" y="210762"/>
                      <a:ext cx="400748" cy="365609"/>
                    </a:xfrm>
                    <a:prstGeom prst="hexagon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41" name="Picture 24" descr="Logo - Fluentd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6728" y="3283046"/>
                    <a:ext cx="289296" cy="238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58" name="TextBox 457"/>
              <p:cNvSpPr txBox="1"/>
              <p:nvPr/>
            </p:nvSpPr>
            <p:spPr>
              <a:xfrm>
                <a:off x="-2146894" y="1287786"/>
                <a:ext cx="3700586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EB6F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Node</a:t>
                </a:r>
                <a:endParaRPr lang="ko-KR" altLang="en-US" sz="11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245211" y="1674923"/>
                <a:ext cx="2784674" cy="1525624"/>
              </a:xfrm>
              <a:prstGeom prst="rect">
                <a:avLst/>
              </a:prstGeom>
            </p:spPr>
          </p:pic>
        </p:grpSp>
        <p:grpSp>
          <p:nvGrpSpPr>
            <p:cNvPr id="546" name="그룹 545"/>
            <p:cNvGrpSpPr/>
            <p:nvPr/>
          </p:nvGrpSpPr>
          <p:grpSpPr>
            <a:xfrm>
              <a:off x="-2249464" y="1347094"/>
              <a:ext cx="3700586" cy="1994706"/>
              <a:chOff x="-2146894" y="1287786"/>
              <a:chExt cx="3700586" cy="1994706"/>
            </a:xfrm>
          </p:grpSpPr>
          <p:sp>
            <p:nvSpPr>
              <p:cNvPr id="547" name="직사각형 546"/>
              <p:cNvSpPr/>
              <p:nvPr/>
            </p:nvSpPr>
            <p:spPr>
              <a:xfrm>
                <a:off x="-2146893" y="1377037"/>
                <a:ext cx="3700585" cy="1905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0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8" name="그룹 547"/>
              <p:cNvGrpSpPr/>
              <p:nvPr/>
            </p:nvGrpSpPr>
            <p:grpSpPr>
              <a:xfrm>
                <a:off x="-2065760" y="1967343"/>
                <a:ext cx="721698" cy="857580"/>
                <a:chOff x="5539196" y="5318726"/>
                <a:chExt cx="721698" cy="771681"/>
              </a:xfrm>
            </p:grpSpPr>
            <p:grpSp>
              <p:nvGrpSpPr>
                <p:cNvPr id="551" name="그룹 550"/>
                <p:cNvGrpSpPr/>
                <p:nvPr/>
              </p:nvGrpSpPr>
              <p:grpSpPr>
                <a:xfrm>
                  <a:off x="5539196" y="5318726"/>
                  <a:ext cx="721698" cy="771681"/>
                  <a:chOff x="8280973" y="4855089"/>
                  <a:chExt cx="1062142" cy="1135703"/>
                </a:xfrm>
              </p:grpSpPr>
              <p:sp>
                <p:nvSpPr>
                  <p:cNvPr id="557" name="모서리가 둥근 직사각형 556"/>
                  <p:cNvSpPr/>
                  <p:nvPr/>
                </p:nvSpPr>
                <p:spPr>
                  <a:xfrm>
                    <a:off x="8280973" y="4855089"/>
                    <a:ext cx="1062142" cy="1135703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sp>
                <p:nvSpPr>
                  <p:cNvPr id="558" name="TextBox 557"/>
                  <p:cNvSpPr txBox="1"/>
                  <p:nvPr/>
                </p:nvSpPr>
                <p:spPr>
                  <a:xfrm>
                    <a:off x="8332978" y="5689151"/>
                    <a:ext cx="998584" cy="2649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dirty="0" err="1">
                        <a:solidFill>
                          <a:srgbClr val="00206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Fluentd</a:t>
                    </a:r>
                    <a:endParaRPr lang="ko-KR" altLang="en-US" sz="700" dirty="0">
                      <a:solidFill>
                        <a:srgbClr val="002060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552" name="그룹 551"/>
                <p:cNvGrpSpPr/>
                <p:nvPr/>
              </p:nvGrpSpPr>
              <p:grpSpPr>
                <a:xfrm>
                  <a:off x="5672022" y="5356799"/>
                  <a:ext cx="486625" cy="533392"/>
                  <a:chOff x="8922298" y="3140799"/>
                  <a:chExt cx="486625" cy="533392"/>
                </a:xfrm>
              </p:grpSpPr>
              <p:grpSp>
                <p:nvGrpSpPr>
                  <p:cNvPr id="553" name="그룹 552"/>
                  <p:cNvGrpSpPr/>
                  <p:nvPr/>
                </p:nvGrpSpPr>
                <p:grpSpPr>
                  <a:xfrm>
                    <a:off x="8922298" y="3140799"/>
                    <a:ext cx="486625" cy="533392"/>
                    <a:chOff x="7876219" y="126872"/>
                    <a:chExt cx="486625" cy="533392"/>
                  </a:xfrm>
                </p:grpSpPr>
                <p:sp>
                  <p:nvSpPr>
                    <p:cNvPr id="555" name="육각형 554"/>
                    <p:cNvSpPr/>
                    <p:nvPr/>
                  </p:nvSpPr>
                  <p:spPr>
                    <a:xfrm rot="5400000">
                      <a:off x="7852836" y="150255"/>
                      <a:ext cx="533392" cy="486625"/>
                    </a:xfrm>
                    <a:prstGeom prst="hexagon">
                      <a:avLst/>
                    </a:prstGeom>
                    <a:solidFill>
                      <a:srgbClr val="344B87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6" name="육각형 555"/>
                    <p:cNvSpPr/>
                    <p:nvPr/>
                  </p:nvSpPr>
                  <p:spPr>
                    <a:xfrm rot="5400000">
                      <a:off x="7900107" y="210762"/>
                      <a:ext cx="400748" cy="365609"/>
                    </a:xfrm>
                    <a:prstGeom prst="hexagon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54" name="Picture 24" descr="Logo - Fluentd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6728" y="3283046"/>
                    <a:ext cx="289296" cy="238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49" name="TextBox 548"/>
              <p:cNvSpPr txBox="1"/>
              <p:nvPr/>
            </p:nvSpPr>
            <p:spPr>
              <a:xfrm>
                <a:off x="-2146894" y="1287786"/>
                <a:ext cx="3700586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EB6F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Node</a:t>
                </a:r>
                <a:endParaRPr lang="ko-KR" altLang="en-US" sz="11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pic>
            <p:nvPicPr>
              <p:cNvPr id="550" name="그림 549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245211" y="1674923"/>
                <a:ext cx="2784674" cy="1525624"/>
              </a:xfrm>
              <a:prstGeom prst="rect">
                <a:avLst/>
              </a:prstGeom>
            </p:spPr>
          </p:pic>
        </p:grpSp>
        <p:grpSp>
          <p:nvGrpSpPr>
            <p:cNvPr id="559" name="그룹 558"/>
            <p:cNvGrpSpPr/>
            <p:nvPr/>
          </p:nvGrpSpPr>
          <p:grpSpPr>
            <a:xfrm>
              <a:off x="-2401613" y="1419488"/>
              <a:ext cx="3700586" cy="1994706"/>
              <a:chOff x="-2146894" y="1287786"/>
              <a:chExt cx="3700586" cy="1994706"/>
            </a:xfrm>
          </p:grpSpPr>
          <p:sp>
            <p:nvSpPr>
              <p:cNvPr id="560" name="직사각형 559"/>
              <p:cNvSpPr/>
              <p:nvPr/>
            </p:nvSpPr>
            <p:spPr>
              <a:xfrm>
                <a:off x="-2146893" y="1377037"/>
                <a:ext cx="3700585" cy="19054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0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1" name="그룹 560"/>
              <p:cNvGrpSpPr/>
              <p:nvPr/>
            </p:nvGrpSpPr>
            <p:grpSpPr>
              <a:xfrm>
                <a:off x="-2065760" y="1967343"/>
                <a:ext cx="721698" cy="857580"/>
                <a:chOff x="5539196" y="5318726"/>
                <a:chExt cx="721698" cy="771681"/>
              </a:xfrm>
            </p:grpSpPr>
            <p:grpSp>
              <p:nvGrpSpPr>
                <p:cNvPr id="564" name="그룹 563"/>
                <p:cNvGrpSpPr/>
                <p:nvPr/>
              </p:nvGrpSpPr>
              <p:grpSpPr>
                <a:xfrm>
                  <a:off x="5539196" y="5318726"/>
                  <a:ext cx="721698" cy="771681"/>
                  <a:chOff x="8280973" y="4855089"/>
                  <a:chExt cx="1062142" cy="1135703"/>
                </a:xfrm>
              </p:grpSpPr>
              <p:sp>
                <p:nvSpPr>
                  <p:cNvPr id="570" name="모서리가 둥근 직사각형 569"/>
                  <p:cNvSpPr/>
                  <p:nvPr/>
                </p:nvSpPr>
                <p:spPr>
                  <a:xfrm>
                    <a:off x="8280973" y="4855089"/>
                    <a:ext cx="1062142" cy="1135703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sp>
                <p:nvSpPr>
                  <p:cNvPr id="571" name="TextBox 570"/>
                  <p:cNvSpPr txBox="1"/>
                  <p:nvPr/>
                </p:nvSpPr>
                <p:spPr>
                  <a:xfrm>
                    <a:off x="8332978" y="5689151"/>
                    <a:ext cx="998584" cy="2649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700" dirty="0" err="1">
                        <a:solidFill>
                          <a:srgbClr val="002060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Fluentd</a:t>
                    </a:r>
                    <a:endParaRPr lang="ko-KR" altLang="en-US" sz="700" dirty="0">
                      <a:solidFill>
                        <a:srgbClr val="002060"/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565" name="그룹 564"/>
                <p:cNvGrpSpPr/>
                <p:nvPr/>
              </p:nvGrpSpPr>
              <p:grpSpPr>
                <a:xfrm>
                  <a:off x="5672022" y="5356799"/>
                  <a:ext cx="486625" cy="533392"/>
                  <a:chOff x="8922298" y="3140799"/>
                  <a:chExt cx="486625" cy="533392"/>
                </a:xfrm>
              </p:grpSpPr>
              <p:grpSp>
                <p:nvGrpSpPr>
                  <p:cNvPr id="566" name="그룹 565"/>
                  <p:cNvGrpSpPr/>
                  <p:nvPr/>
                </p:nvGrpSpPr>
                <p:grpSpPr>
                  <a:xfrm>
                    <a:off x="8922298" y="3140799"/>
                    <a:ext cx="486625" cy="533392"/>
                    <a:chOff x="7876219" y="126872"/>
                    <a:chExt cx="486625" cy="533392"/>
                  </a:xfrm>
                </p:grpSpPr>
                <p:sp>
                  <p:nvSpPr>
                    <p:cNvPr id="568" name="육각형 567"/>
                    <p:cNvSpPr/>
                    <p:nvPr/>
                  </p:nvSpPr>
                  <p:spPr>
                    <a:xfrm rot="5400000">
                      <a:off x="7852836" y="150255"/>
                      <a:ext cx="533392" cy="486625"/>
                    </a:xfrm>
                    <a:prstGeom prst="hexagon">
                      <a:avLst/>
                    </a:prstGeom>
                    <a:solidFill>
                      <a:srgbClr val="344B87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9" name="육각형 568"/>
                    <p:cNvSpPr/>
                    <p:nvPr/>
                  </p:nvSpPr>
                  <p:spPr>
                    <a:xfrm rot="5400000">
                      <a:off x="7917397" y="210762"/>
                      <a:ext cx="400748" cy="365609"/>
                    </a:xfrm>
                    <a:prstGeom prst="hexagon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567" name="Picture 24" descr="Logo - Fluentd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46728" y="3283046"/>
                    <a:ext cx="289296" cy="238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62" name="TextBox 561"/>
              <p:cNvSpPr txBox="1"/>
              <p:nvPr/>
            </p:nvSpPr>
            <p:spPr>
              <a:xfrm>
                <a:off x="-2146894" y="1287786"/>
                <a:ext cx="3700586" cy="2616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EB6F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Node</a:t>
                </a:r>
                <a:endParaRPr lang="ko-KR" altLang="en-US" sz="11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pic>
            <p:nvPicPr>
              <p:cNvPr id="563" name="그림 562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1245211" y="1674923"/>
                <a:ext cx="2784674" cy="1525624"/>
              </a:xfrm>
              <a:prstGeom prst="rect">
                <a:avLst/>
              </a:prstGeom>
            </p:spPr>
          </p:pic>
        </p:grpSp>
      </p:grpSp>
      <p:pic>
        <p:nvPicPr>
          <p:cNvPr id="592" name="그림 55" descr="그림 55"/>
          <p:cNvPicPr>
            <a:picLocks noChangeAspect="1"/>
          </p:cNvPicPr>
          <p:nvPr/>
        </p:nvPicPr>
        <p:blipFill>
          <a:blip r:embed="rId26"/>
          <a:srcRect l="21231" t="13559" r="21806" b="15477"/>
          <a:stretch>
            <a:fillRect/>
          </a:stretch>
        </p:blipFill>
        <p:spPr>
          <a:xfrm>
            <a:off x="7126808" y="5461783"/>
            <a:ext cx="268392" cy="26264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cxnSp>
        <p:nvCxnSpPr>
          <p:cNvPr id="75" name="꺾인 연결선 74"/>
          <p:cNvCxnSpPr>
            <a:stCxn id="43" idx="2"/>
          </p:cNvCxnSpPr>
          <p:nvPr/>
        </p:nvCxnSpPr>
        <p:spPr>
          <a:xfrm rot="5400000" flipH="1" flipV="1">
            <a:off x="7655677" y="4547648"/>
            <a:ext cx="388204" cy="2400728"/>
          </a:xfrm>
          <a:prstGeom prst="bentConnector4">
            <a:avLst>
              <a:gd name="adj1" fmla="val -37622"/>
              <a:gd name="adj2" fmla="val 100048"/>
            </a:avLst>
          </a:prstGeom>
          <a:ln w="28575">
            <a:solidFill>
              <a:srgbClr val="2497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꺾인 연결선 592"/>
          <p:cNvCxnSpPr>
            <a:stCxn id="570" idx="1"/>
            <a:endCxn id="520" idx="3"/>
          </p:cNvCxnSpPr>
          <p:nvPr/>
        </p:nvCxnSpPr>
        <p:spPr>
          <a:xfrm rot="10800000">
            <a:off x="7096618" y="4060304"/>
            <a:ext cx="1064874" cy="937647"/>
          </a:xfrm>
          <a:prstGeom prst="bentConnector3">
            <a:avLst>
              <a:gd name="adj1" fmla="val 50000"/>
            </a:avLst>
          </a:prstGeom>
          <a:ln w="28575">
            <a:solidFill>
              <a:srgbClr val="2497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꺾인 연결선 593"/>
          <p:cNvCxnSpPr>
            <a:stCxn id="293" idx="1"/>
            <a:endCxn id="375" idx="1"/>
          </p:cNvCxnSpPr>
          <p:nvPr/>
        </p:nvCxnSpPr>
        <p:spPr>
          <a:xfrm rot="10800000">
            <a:off x="1383009" y="4509494"/>
            <a:ext cx="1967589" cy="287331"/>
          </a:xfrm>
          <a:prstGeom prst="bentConnector4">
            <a:avLst>
              <a:gd name="adj1" fmla="val 50000"/>
              <a:gd name="adj2" fmla="val -154"/>
            </a:avLst>
          </a:prstGeom>
          <a:ln w="19050">
            <a:solidFill>
              <a:srgbClr val="ED7D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꺾인 연결선 594"/>
          <p:cNvCxnSpPr>
            <a:endCxn id="365" idx="3"/>
          </p:cNvCxnSpPr>
          <p:nvPr/>
        </p:nvCxnSpPr>
        <p:spPr>
          <a:xfrm rot="10800000">
            <a:off x="1815002" y="3149692"/>
            <a:ext cx="1545242" cy="1482487"/>
          </a:xfrm>
          <a:prstGeom prst="bentConnector3">
            <a:avLst>
              <a:gd name="adj1" fmla="val 50000"/>
            </a:avLst>
          </a:prstGeom>
          <a:ln w="19050">
            <a:solidFill>
              <a:srgbClr val="ED7D3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ySQL and PostgreSQL Databases on Azure - Checklist for Performance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892" b="92955" l="4864" r="443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19"/>
          <a:stretch/>
        </p:blipFill>
        <p:spPr bwMode="auto">
          <a:xfrm>
            <a:off x="11222362" y="1428181"/>
            <a:ext cx="595195" cy="5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67" y="1440883"/>
            <a:ext cx="471561" cy="471561"/>
          </a:xfrm>
          <a:prstGeom prst="rect">
            <a:avLst/>
          </a:prstGeom>
        </p:spPr>
      </p:pic>
      <p:grpSp>
        <p:nvGrpSpPr>
          <p:cNvPr id="307" name="그룹 13"/>
          <p:cNvGrpSpPr/>
          <p:nvPr/>
        </p:nvGrpSpPr>
        <p:grpSpPr>
          <a:xfrm>
            <a:off x="9034179" y="1428417"/>
            <a:ext cx="500710" cy="530171"/>
            <a:chOff x="0" y="0"/>
            <a:chExt cx="500709" cy="530170"/>
          </a:xfrm>
        </p:grpSpPr>
        <p:sp>
          <p:nvSpPr>
            <p:cNvPr id="309" name="육각형 47"/>
            <p:cNvSpPr/>
            <p:nvPr/>
          </p:nvSpPr>
          <p:spPr>
            <a:xfrm rot="5400000">
              <a:off x="-14731" y="14730"/>
              <a:ext cx="530171" cy="500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100" y="0"/>
                  </a:lnTo>
                  <a:lnTo>
                    <a:pt x="16500" y="0"/>
                  </a:lnTo>
                  <a:lnTo>
                    <a:pt x="21600" y="10800"/>
                  </a:lnTo>
                  <a:lnTo>
                    <a:pt x="16500" y="21600"/>
                  </a:lnTo>
                  <a:lnTo>
                    <a:pt x="5100" y="21600"/>
                  </a:lnTo>
                  <a:close/>
                </a:path>
              </a:pathLst>
            </a:custGeom>
            <a:solidFill>
              <a:srgbClr val="4495E7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육각형 48"/>
            <p:cNvSpPr/>
            <p:nvPr/>
          </p:nvSpPr>
          <p:spPr>
            <a:xfrm rot="5400000">
              <a:off x="51191" y="76989"/>
              <a:ext cx="398329" cy="37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5100" y="0"/>
                  </a:lnTo>
                  <a:lnTo>
                    <a:pt x="16500" y="0"/>
                  </a:lnTo>
                  <a:lnTo>
                    <a:pt x="21600" y="10800"/>
                  </a:lnTo>
                  <a:lnTo>
                    <a:pt x="16500" y="21600"/>
                  </a:lnTo>
                  <a:lnTo>
                    <a:pt x="51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1" name="Picture 6" descr="Picture 6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944" y="154871"/>
              <a:ext cx="407767" cy="20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8" name="TextBox 597"/>
          <p:cNvSpPr txBox="1"/>
          <p:nvPr/>
        </p:nvSpPr>
        <p:spPr>
          <a:xfrm>
            <a:off x="8810107" y="1689564"/>
            <a:ext cx="47278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effectLst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맑은 고딕"/>
              </a:rPr>
              <a:t>ACR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effectLst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맑은 고딕"/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4644223" y="1718818"/>
            <a:ext cx="846294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 dirty="0">
                <a:ln>
                  <a:noFill/>
                </a:ln>
                <a:effectLst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맑은 고딕"/>
              </a:rPr>
              <a:t>Azure VM</a:t>
            </a:r>
            <a:endParaRPr kumimoji="0" lang="ko-KR" altLang="en-US" sz="1100" b="0" i="0" u="none" strike="noStrike" cap="none" spc="0" normalizeH="0" baseline="0" dirty="0">
              <a:ln>
                <a:noFill/>
              </a:ln>
              <a:effectLst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맑은 고딕"/>
            </a:endParaRPr>
          </a:p>
        </p:txBody>
      </p:sp>
      <p:sp>
        <p:nvSpPr>
          <p:cNvPr id="599" name="TextBox 598"/>
          <p:cNvSpPr txBox="1"/>
          <p:nvPr/>
        </p:nvSpPr>
        <p:spPr>
          <a:xfrm>
            <a:off x="1090639" y="5711584"/>
            <a:ext cx="62712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rgbClr val="6EB6FC"/>
                </a:solidFill>
                <a:effectLst/>
                <a:uFillTx/>
                <a:latin typeface="여기어때 잘난체" panose="020B0600000101010101" pitchFamily="50" charset="-127"/>
                <a:ea typeface="여기어때 잘난체" panose="020B0600000101010101" pitchFamily="50" charset="-127"/>
                <a:sym typeface="맑은 고딕"/>
              </a:rPr>
              <a:t>Traffic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rgbClr val="6EB6FC"/>
              </a:solidFill>
              <a:effectLst/>
              <a:uFillTx/>
              <a:latin typeface="여기어때 잘난체" panose="020B0600000101010101" pitchFamily="50" charset="-127"/>
              <a:ea typeface="여기어때 잘난체" panose="020B0600000101010101" pitchFamily="50" charset="-127"/>
              <a:sym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2AF7C6-0CC0-AECB-80BE-F599439EC324}"/>
              </a:ext>
            </a:extLst>
          </p:cNvPr>
          <p:cNvGrpSpPr/>
          <p:nvPr/>
        </p:nvGrpSpPr>
        <p:grpSpPr>
          <a:xfrm>
            <a:off x="3947381" y="3842566"/>
            <a:ext cx="613120" cy="547899"/>
            <a:chOff x="3947381" y="3842566"/>
            <a:chExt cx="613120" cy="547899"/>
          </a:xfrm>
        </p:grpSpPr>
        <p:sp>
          <p:nvSpPr>
            <p:cNvPr id="337" name="모서리가 둥근 직사각형 226"/>
            <p:cNvSpPr/>
            <p:nvPr/>
          </p:nvSpPr>
          <p:spPr>
            <a:xfrm>
              <a:off x="4011030" y="3842566"/>
              <a:ext cx="468000" cy="540000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TextBox 227"/>
            <p:cNvSpPr txBox="1"/>
            <p:nvPr/>
          </p:nvSpPr>
          <p:spPr>
            <a:xfrm>
              <a:off x="3947381" y="4205801"/>
              <a:ext cx="613120" cy="184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Zipkin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335" name="육각형 224"/>
            <p:cNvSpPr/>
            <p:nvPr/>
          </p:nvSpPr>
          <p:spPr>
            <a:xfrm rot="5400000">
              <a:off x="4055964" y="3898052"/>
              <a:ext cx="373253" cy="31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927" y="0"/>
                  </a:lnTo>
                  <a:lnTo>
                    <a:pt x="16673" y="0"/>
                  </a:lnTo>
                  <a:lnTo>
                    <a:pt x="21600" y="10800"/>
                  </a:lnTo>
                  <a:lnTo>
                    <a:pt x="16673" y="21600"/>
                  </a:lnTo>
                  <a:lnTo>
                    <a:pt x="4927" y="21600"/>
                  </a:lnTo>
                  <a:close/>
                </a:path>
              </a:pathLst>
            </a:custGeom>
            <a:solidFill>
              <a:srgbClr val="60D0E4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육각형 225"/>
            <p:cNvSpPr/>
            <p:nvPr/>
          </p:nvSpPr>
          <p:spPr>
            <a:xfrm rot="5400000">
              <a:off x="4102374" y="3937290"/>
              <a:ext cx="280433" cy="237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926" y="0"/>
                  </a:lnTo>
                  <a:lnTo>
                    <a:pt x="16674" y="0"/>
                  </a:lnTo>
                  <a:lnTo>
                    <a:pt x="21600" y="10800"/>
                  </a:lnTo>
                  <a:lnTo>
                    <a:pt x="16674" y="21600"/>
                  </a:lnTo>
                  <a:lnTo>
                    <a:pt x="4926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" name="Picture 2" descr="Open Zipkin · GitHub">
              <a:extLst>
                <a:ext uri="{FF2B5EF4-FFF2-40B4-BE49-F238E27FC236}">
                  <a16:creationId xmlns:a16="http://schemas.microsoft.com/office/drawing/2014/main" id="{5936E44B-E17C-3B21-BE2E-297011CFD4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9" r="16183" b="30791"/>
            <a:stretch/>
          </p:blipFill>
          <p:spPr bwMode="auto">
            <a:xfrm>
              <a:off x="4127561" y="3935059"/>
              <a:ext cx="230059" cy="23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668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5050" y="102641"/>
            <a:ext cx="859979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Index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61796" y="1728701"/>
            <a:ext cx="6096000" cy="38318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소개 및 비전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</a:t>
            </a: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W/S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및 개선사항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03.  Agile Delivery Process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소개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05.  Micro-Service Design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아키텍처 설계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55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Front-End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구조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1279" y="1276350"/>
            <a:ext cx="5548579" cy="5307329"/>
          </a:xfrm>
          <a:prstGeom prst="roundRect">
            <a:avLst>
              <a:gd name="adj" fmla="val 2177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1200" y="1362884"/>
            <a:ext cx="36931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</a:t>
            </a:r>
            <a:r>
              <a:rPr lang="ko-KR" altLang="en-US" sz="1600" dirty="0" err="1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서비스별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호출하는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/assets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사용하는 </a:t>
            </a:r>
            <a:r>
              <a:rPr lang="en-US" altLang="ko-KR" sz="1600" dirty="0" err="1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Img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/components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공통으로 사용하는 컴포넌트 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/layout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공통으로 사용하는 레이아웃 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컴포넌트 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/pages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 서비스 화면 페이지 컴포넌트 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43248" y="1276350"/>
            <a:ext cx="5548579" cy="5307329"/>
          </a:xfrm>
          <a:prstGeom prst="roundRect">
            <a:avLst>
              <a:gd name="adj" fmla="val 1718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0312" y="1576793"/>
            <a:ext cx="340982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/routes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 이동을 위한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Route 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컴포넌트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/store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상태 유지를 위한   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Reducer, Store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컴포넌트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utils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각종 유틸리티 컴포넌트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en-US" altLang="ko-KR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env.xx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환경변수 저장을 위한 파일로 배포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환경별로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구성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25161" y="1362884"/>
            <a:ext cx="1464828" cy="5120206"/>
            <a:chOff x="460641" y="1409945"/>
            <a:chExt cx="1775215" cy="62051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13580"/>
            <a:stretch/>
          </p:blipFill>
          <p:spPr>
            <a:xfrm>
              <a:off x="460641" y="1409945"/>
              <a:ext cx="1773927" cy="445991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l="2441" r="4776"/>
            <a:stretch/>
          </p:blipFill>
          <p:spPr>
            <a:xfrm>
              <a:off x="460642" y="5869858"/>
              <a:ext cx="1775214" cy="174523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6334555" y="1352236"/>
            <a:ext cx="1645328" cy="5164529"/>
            <a:chOff x="4608432" y="-1021646"/>
            <a:chExt cx="2914800" cy="1006420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r="1343" b="-206"/>
            <a:stretch/>
          </p:blipFill>
          <p:spPr>
            <a:xfrm>
              <a:off x="4608432" y="-1021646"/>
              <a:ext cx="2913245" cy="713337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8432" y="6096010"/>
              <a:ext cx="2914800" cy="2946551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533400" y="1733550"/>
            <a:ext cx="1244600" cy="1022853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3400" y="2756403"/>
            <a:ext cx="1244600" cy="165603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3400" y="2911273"/>
            <a:ext cx="1244600" cy="1247977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3400" y="4159251"/>
            <a:ext cx="1244600" cy="883754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33400" y="5043003"/>
            <a:ext cx="1244600" cy="1402848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457950" y="1362885"/>
            <a:ext cx="1212850" cy="427816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457950" y="1790700"/>
            <a:ext cx="1212850" cy="774699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457950" y="2648913"/>
            <a:ext cx="1212850" cy="1396037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57950" y="4773193"/>
            <a:ext cx="1212850" cy="273050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37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id="{4CAD7782-6985-C55F-87F1-435E23D45099}"/>
              </a:ext>
            </a:extLst>
          </p:cNvPr>
          <p:cNvSpPr/>
          <p:nvPr/>
        </p:nvSpPr>
        <p:spPr>
          <a:xfrm>
            <a:off x="9413675" y="1256032"/>
            <a:ext cx="2538631" cy="5181424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2558" y="1256031"/>
            <a:ext cx="8841095" cy="5181425"/>
          </a:xfrm>
          <a:prstGeom prst="roundRect">
            <a:avLst>
              <a:gd name="adj" fmla="val 28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DA5B4-ADEE-C80B-0335-F29467E7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2" y="4631378"/>
            <a:ext cx="2317964" cy="1513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5B1B51-2264-CE28-9F76-A9571B71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909" y="4619013"/>
            <a:ext cx="2214872" cy="1538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C2FCD3-F6B7-E19A-C688-EE5FEFD5C101}"/>
              </a:ext>
            </a:extLst>
          </p:cNvPr>
          <p:cNvSpPr txBox="1"/>
          <p:nvPr/>
        </p:nvSpPr>
        <p:spPr>
          <a:xfrm>
            <a:off x="574258" y="4193692"/>
            <a:ext cx="151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방어코드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996234-1470-1F6A-9C0E-26B111745AD1}"/>
              </a:ext>
            </a:extLst>
          </p:cNvPr>
          <p:cNvSpPr/>
          <p:nvPr/>
        </p:nvSpPr>
        <p:spPr>
          <a:xfrm>
            <a:off x="643531" y="4540839"/>
            <a:ext cx="8599836" cy="16701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AE64FD-CE26-30B6-FFFF-E64B8DBC0610}"/>
              </a:ext>
            </a:extLst>
          </p:cNvPr>
          <p:cNvSpPr/>
          <p:nvPr/>
        </p:nvSpPr>
        <p:spPr>
          <a:xfrm>
            <a:off x="3713377" y="5161279"/>
            <a:ext cx="477982" cy="145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0566D8-C011-6B5C-B126-6E27F6E707C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191359" y="5234016"/>
            <a:ext cx="16822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C884CA-5B8A-A173-E53F-D173B2201837}"/>
              </a:ext>
            </a:extLst>
          </p:cNvPr>
          <p:cNvSpPr txBox="1"/>
          <p:nvPr/>
        </p:nvSpPr>
        <p:spPr>
          <a:xfrm>
            <a:off x="5786607" y="5012104"/>
            <a:ext cx="15608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전체를 감싸서 인증되지 않은 이용자는 로그인 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하도록 설정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C2856D3-426F-2EFC-D268-4E006AB97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490" y="1949727"/>
            <a:ext cx="2206252" cy="17949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7660E29-3B57-4200-2CE3-E42A09BA5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37" y="1729382"/>
            <a:ext cx="2157353" cy="23621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B50821-74A2-35C3-A6AF-BF36AA780527}"/>
              </a:ext>
            </a:extLst>
          </p:cNvPr>
          <p:cNvSpPr/>
          <p:nvPr/>
        </p:nvSpPr>
        <p:spPr>
          <a:xfrm>
            <a:off x="643530" y="1679717"/>
            <a:ext cx="8599835" cy="24913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3D4CC8-2002-F0C3-A47D-1107129736C8}"/>
              </a:ext>
            </a:extLst>
          </p:cNvPr>
          <p:cNvSpPr txBox="1"/>
          <p:nvPr/>
        </p:nvSpPr>
        <p:spPr>
          <a:xfrm>
            <a:off x="643531" y="1380083"/>
            <a:ext cx="151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 코드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D1AF2-9545-1D94-12E9-9A430BFD3C7B}"/>
              </a:ext>
            </a:extLst>
          </p:cNvPr>
          <p:cNvSpPr/>
          <p:nvPr/>
        </p:nvSpPr>
        <p:spPr>
          <a:xfrm>
            <a:off x="759536" y="3154288"/>
            <a:ext cx="1465241" cy="7573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DC0FA5A-B573-E2B7-F8E1-0F9072AA93A4}"/>
              </a:ext>
            </a:extLst>
          </p:cNvPr>
          <p:cNvCxnSpPr>
            <a:cxnSpLocks/>
          </p:cNvCxnSpPr>
          <p:nvPr/>
        </p:nvCxnSpPr>
        <p:spPr>
          <a:xfrm>
            <a:off x="2224777" y="3475554"/>
            <a:ext cx="9132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E595C99-9355-AFDD-9A22-E583A8FF629F}"/>
              </a:ext>
            </a:extLst>
          </p:cNvPr>
          <p:cNvSpPr txBox="1"/>
          <p:nvPr/>
        </p:nvSpPr>
        <p:spPr>
          <a:xfrm>
            <a:off x="3092947" y="3289966"/>
            <a:ext cx="181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 후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JWT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Parse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하여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Redux persist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저장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EDD3A9-9C0D-C424-42F9-15100F9AC1E8}"/>
              </a:ext>
            </a:extLst>
          </p:cNvPr>
          <p:cNvSpPr txBox="1"/>
          <p:nvPr/>
        </p:nvSpPr>
        <p:spPr>
          <a:xfrm>
            <a:off x="2997196" y="1756631"/>
            <a:ext cx="1817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localStorage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토큰 저장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22F64B-9FE7-A4F3-0838-4BF3E3C2A98D}"/>
              </a:ext>
            </a:extLst>
          </p:cNvPr>
          <p:cNvSpPr/>
          <p:nvPr/>
        </p:nvSpPr>
        <p:spPr>
          <a:xfrm>
            <a:off x="759537" y="1781135"/>
            <a:ext cx="1893116" cy="1972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984F5DD-987D-1E0B-E5C9-39E4D087ACA6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2652653" y="1879742"/>
            <a:ext cx="3445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66CD429-FDED-7A55-76E7-06F3F733583A}"/>
              </a:ext>
            </a:extLst>
          </p:cNvPr>
          <p:cNvSpPr/>
          <p:nvPr/>
        </p:nvSpPr>
        <p:spPr>
          <a:xfrm>
            <a:off x="5063809" y="3217855"/>
            <a:ext cx="2174933" cy="5268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DB0DAF7-3EB7-E96A-CE88-D453B2130424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7238742" y="3467699"/>
            <a:ext cx="217495" cy="13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C39837-52AA-F226-3645-42FB75D2FC3B}"/>
              </a:ext>
            </a:extLst>
          </p:cNvPr>
          <p:cNvSpPr txBox="1"/>
          <p:nvPr/>
        </p:nvSpPr>
        <p:spPr>
          <a:xfrm>
            <a:off x="7456237" y="3190700"/>
            <a:ext cx="1787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AccessToken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만료되기 전 </a:t>
            </a:r>
            <a:r>
              <a:rPr lang="ko-KR" altLang="en-US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리프레시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토큰으로 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재인증</a:t>
            </a:r>
            <a:endParaRPr lang="ko-KR" altLang="en-US" sz="10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530F5A-83AC-A259-61BF-29B5A74625EE}"/>
              </a:ext>
            </a:extLst>
          </p:cNvPr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15CCA7-59A6-8937-8A4C-114FC34729BC}"/>
              </a:ext>
            </a:extLst>
          </p:cNvPr>
          <p:cNvSpPr/>
          <p:nvPr/>
        </p:nvSpPr>
        <p:spPr>
          <a:xfrm>
            <a:off x="372604" y="71068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2-1) Front-End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구조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8EADA-FFE6-866B-C582-3B910BE5F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1672" y="1679717"/>
            <a:ext cx="2379205" cy="914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3BD51E-8E80-4F39-8DEF-6A8B3A299514}"/>
              </a:ext>
            </a:extLst>
          </p:cNvPr>
          <p:cNvSpPr txBox="1"/>
          <p:nvPr/>
        </p:nvSpPr>
        <p:spPr>
          <a:xfrm>
            <a:off x="9498930" y="1380082"/>
            <a:ext cx="151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토큰 저장</a:t>
            </a:r>
            <a:endParaRPr lang="ko-KR" altLang="en-US" sz="12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그림 20" descr="텍스트, 스크린샷, 실내이(가) 표시된 사진">
            <a:extLst>
              <a:ext uri="{FF2B5EF4-FFF2-40B4-BE49-F238E27FC236}">
                <a16:creationId xmlns:a16="http://schemas.microsoft.com/office/drawing/2014/main" id="{5E25AE5A-AF9B-5C63-97ED-265CDA16D0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30" y="3690076"/>
            <a:ext cx="2337320" cy="18386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FFE3E5-6276-6475-78C9-FAA695F99437}"/>
              </a:ext>
            </a:extLst>
          </p:cNvPr>
          <p:cNvSpPr txBox="1"/>
          <p:nvPr/>
        </p:nvSpPr>
        <p:spPr>
          <a:xfrm>
            <a:off x="9498929" y="3394443"/>
            <a:ext cx="151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유효하지 않은 토큰</a:t>
            </a:r>
            <a:endParaRPr lang="ko-KR" altLang="en-US" sz="12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16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21280" y="1276351"/>
            <a:ext cx="11549440" cy="5181425"/>
          </a:xfrm>
          <a:prstGeom prst="roundRect">
            <a:avLst>
              <a:gd name="adj" fmla="val 28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3" y="710684"/>
            <a:ext cx="2892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2-2) 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Axios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및 에러 관리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AC3B4-481F-EFE6-F738-4BD16AB0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12" y="1844306"/>
            <a:ext cx="2576926" cy="1227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2A3B9B-14A7-821C-B95C-ABE7B8E0FC87}"/>
              </a:ext>
            </a:extLst>
          </p:cNvPr>
          <p:cNvSpPr txBox="1"/>
          <p:nvPr/>
        </p:nvSpPr>
        <p:spPr>
          <a:xfrm>
            <a:off x="532946" y="1498570"/>
            <a:ext cx="139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Axios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E5C487-D7A1-947F-95E1-2BFD8AA0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6" y="1873737"/>
            <a:ext cx="3340054" cy="4411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BD0F045-CC35-534D-F82F-BF0036B2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782" y="4008008"/>
            <a:ext cx="3887220" cy="12747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35C671-EAAE-7424-2016-C5544DF4C518}"/>
              </a:ext>
            </a:extLst>
          </p:cNvPr>
          <p:cNvSpPr/>
          <p:nvPr/>
        </p:nvSpPr>
        <p:spPr>
          <a:xfrm>
            <a:off x="764381" y="4550569"/>
            <a:ext cx="3028949" cy="12172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F0B89D-E4EA-C001-AF33-E016A6BDE2FE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3793330" y="3807953"/>
            <a:ext cx="607634" cy="135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42ECB4-DB83-846B-1266-88C999520113}"/>
              </a:ext>
            </a:extLst>
          </p:cNvPr>
          <p:cNvSpPr txBox="1"/>
          <p:nvPr/>
        </p:nvSpPr>
        <p:spPr>
          <a:xfrm>
            <a:off x="4400964" y="3607898"/>
            <a:ext cx="287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토큰이 만료된 경우를 제외하고 </a:t>
            </a:r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CustomError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객체를 이용하여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Error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핸들링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F132C4-68F1-56F3-A88E-675D417ED5EF}"/>
              </a:ext>
            </a:extLst>
          </p:cNvPr>
          <p:cNvSpPr txBox="1"/>
          <p:nvPr/>
        </p:nvSpPr>
        <p:spPr>
          <a:xfrm>
            <a:off x="4342312" y="1490363"/>
            <a:ext cx="201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CustomError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Class</a:t>
            </a:r>
            <a:endParaRPr lang="ko-KR" altLang="en-US" sz="12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D98F9BA-19E7-EC2C-8D99-B7B913ADC0BE}"/>
              </a:ext>
            </a:extLst>
          </p:cNvPr>
          <p:cNvSpPr/>
          <p:nvPr/>
        </p:nvSpPr>
        <p:spPr>
          <a:xfrm>
            <a:off x="4431782" y="4823340"/>
            <a:ext cx="2996561" cy="4593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D017626-8DDF-2A9D-9C4F-50E673995222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428343" y="5053038"/>
            <a:ext cx="12727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B1ECE9-F59C-AF76-8CB2-8784F6E40AA3}"/>
              </a:ext>
            </a:extLst>
          </p:cNvPr>
          <p:cNvSpPr txBox="1"/>
          <p:nvPr/>
        </p:nvSpPr>
        <p:spPr>
          <a:xfrm>
            <a:off x="8787680" y="4929927"/>
            <a:ext cx="2871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성공시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수행 작업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24979-0247-9947-33D3-8280D82ECB3E}"/>
              </a:ext>
            </a:extLst>
          </p:cNvPr>
          <p:cNvSpPr/>
          <p:nvPr/>
        </p:nvSpPr>
        <p:spPr>
          <a:xfrm>
            <a:off x="4431781" y="4152363"/>
            <a:ext cx="3747813" cy="6125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9619EED-707B-F057-B3F6-BCB0C0BF91C0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8179594" y="4458621"/>
            <a:ext cx="55878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72D7DBD-7F3B-7D90-974C-CC7EC9FDB7AA}"/>
              </a:ext>
            </a:extLst>
          </p:cNvPr>
          <p:cNvSpPr txBox="1"/>
          <p:nvPr/>
        </p:nvSpPr>
        <p:spPr>
          <a:xfrm>
            <a:off x="8738376" y="4335510"/>
            <a:ext cx="3041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실패시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수행 작업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화면에 </a:t>
            </a:r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snackbar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이용하여 에러 메시지 표시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0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55610F-13C2-AA81-C704-C0AE2D833762}"/>
              </a:ext>
            </a:extLst>
          </p:cNvPr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31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979129" y="1283335"/>
            <a:ext cx="5548579" cy="5307329"/>
          </a:xfrm>
          <a:prstGeom prst="roundRect">
            <a:avLst>
              <a:gd name="adj" fmla="val 2177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11F0AB-A69A-3ED2-21F4-04FEAE8B1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42" b="-190"/>
          <a:stretch/>
        </p:blipFill>
        <p:spPr>
          <a:xfrm>
            <a:off x="6130597" y="1340239"/>
            <a:ext cx="2047163" cy="52504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21279" y="1276350"/>
            <a:ext cx="5548579" cy="5307329"/>
          </a:xfrm>
          <a:prstGeom prst="roundRect">
            <a:avLst>
              <a:gd name="adj" fmla="val 2177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D0B702-FF83-A666-A887-EF1BEE93B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6805"/>
          <a:stretch/>
        </p:blipFill>
        <p:spPr>
          <a:xfrm>
            <a:off x="463642" y="1355258"/>
            <a:ext cx="1793783" cy="51904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Back-End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구조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0876" y="1480508"/>
            <a:ext cx="1774280" cy="605467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7419" y="2571751"/>
            <a:ext cx="1780692" cy="327005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7418" y="2898756"/>
            <a:ext cx="1780691" cy="2682894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30598" y="1480508"/>
            <a:ext cx="2047162" cy="281617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34732" y="1762126"/>
            <a:ext cx="2043027" cy="514350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89692" y="1355258"/>
            <a:ext cx="36931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/common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전역으로 관리되는 항목 정의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/config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CORS, DB, Swagger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 설정 정의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/controller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외부에서 들어오는 요청을 받는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Controller. </a:t>
            </a:r>
            <a:r>
              <a:rPr lang="en-US" altLang="ko-KR" sz="1600" dirty="0" err="1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정의되어 있음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/domain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내부 비즈니스 로직을 설계한 영역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Repository, service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구현되어 있음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dto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외부 통신을 위한 객체 선언 영역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9256" y="1454867"/>
            <a:ext cx="340845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resources.db.migration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DB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형상관리를 위한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flyway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적용하기 위한 </a:t>
            </a:r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DDL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관리하는 영역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resource.logging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로그백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설정을 환경별로 분리해서 관리하는 영역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resources.application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*.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yml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489ED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환경에 따라 설정 파일 분리 </a:t>
            </a:r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600" dirty="0">
              <a:solidFill>
                <a:srgbClr val="489ED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7419" y="2071131"/>
            <a:ext cx="1780692" cy="500620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7418" y="5570939"/>
            <a:ext cx="1780691" cy="839385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30595" y="2276476"/>
            <a:ext cx="2051297" cy="419099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43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21280" y="1276351"/>
            <a:ext cx="11549440" cy="5181425"/>
          </a:xfrm>
          <a:prstGeom prst="roundRect">
            <a:avLst>
              <a:gd name="adj" fmla="val 28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2" y="710684"/>
            <a:ext cx="3369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3-1) Exception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Handling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D76A0-1E5C-3B39-55A4-545402E1E178}"/>
              </a:ext>
            </a:extLst>
          </p:cNvPr>
          <p:cNvSpPr txBox="1"/>
          <p:nvPr/>
        </p:nvSpPr>
        <p:spPr>
          <a:xfrm>
            <a:off x="650926" y="1557282"/>
            <a:ext cx="228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Exception</a:t>
            </a:r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메시지 선언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5D46D2-E4B2-EFB7-E797-04A5D544DB00}"/>
              </a:ext>
            </a:extLst>
          </p:cNvPr>
          <p:cNvSpPr txBox="1"/>
          <p:nvPr/>
        </p:nvSpPr>
        <p:spPr>
          <a:xfrm>
            <a:off x="650926" y="3867063"/>
            <a:ext cx="228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전역 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Exception</a:t>
            </a:r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핸들링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EB6DF4-F07A-4C1D-0202-8A5B7485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6" y="4156919"/>
            <a:ext cx="3713351" cy="2149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D46AB6-59CA-4367-5CA8-B4721784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85" y="1867595"/>
            <a:ext cx="4216373" cy="2040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6EA305-E959-4E7E-B868-9445D1C8B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137" y="1824073"/>
            <a:ext cx="2691184" cy="2083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16F209-64B5-3F29-0EEA-2320894D3A25}"/>
              </a:ext>
            </a:extLst>
          </p:cNvPr>
          <p:cNvSpPr txBox="1"/>
          <p:nvPr/>
        </p:nvSpPr>
        <p:spPr>
          <a:xfrm>
            <a:off x="5207137" y="1547074"/>
            <a:ext cx="228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Custom Exception Class</a:t>
            </a:r>
            <a:endParaRPr lang="ko-KR" altLang="en-US" sz="12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CEEA3F-0F87-F0F8-BFE7-5D2F66E59684}"/>
              </a:ext>
            </a:extLst>
          </p:cNvPr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FA9C73-959F-D536-C80D-F430B4684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242" y="1824073"/>
            <a:ext cx="3364973" cy="683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C36EB3-86D7-0D7E-5962-C9871FADC8EC}"/>
              </a:ext>
            </a:extLst>
          </p:cNvPr>
          <p:cNvSpPr txBox="1"/>
          <p:nvPr/>
        </p:nvSpPr>
        <p:spPr>
          <a:xfrm>
            <a:off x="8141242" y="1547073"/>
            <a:ext cx="228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</a:t>
            </a:r>
            <a:endParaRPr lang="ko-KR" altLang="en-US" sz="12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133C5-A477-8F30-B5DC-C953D596BC42}"/>
              </a:ext>
            </a:extLst>
          </p:cNvPr>
          <p:cNvSpPr txBox="1"/>
          <p:nvPr/>
        </p:nvSpPr>
        <p:spPr>
          <a:xfrm>
            <a:off x="5168318" y="4184907"/>
            <a:ext cx="5990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조건에 맞지 않고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논리에 맞지 않는 상황들을 예외로 처리하여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상황에 맞는 피드백을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에게 전달하기 위하여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Exception Handling. 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이를 통해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에서는 각 상황별로 예외를 처리할 필요 없이 서비스에서 보내주는 메시지를 보여주면 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사용자에게 피드백이 가능</a:t>
            </a:r>
            <a:b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 상황에 맞는 </a:t>
            </a:r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HttpStatus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활용하여 어떠한 상태인지 또한 명시</a:t>
            </a:r>
          </a:p>
        </p:txBody>
      </p:sp>
    </p:spTree>
    <p:extLst>
      <p:ext uri="{BB962C8B-B14F-4D97-AF65-F5344CB8AC3E}">
        <p14:creationId xmlns:p14="http://schemas.microsoft.com/office/powerpoint/2010/main" val="70044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2935370" y="3209103"/>
            <a:ext cx="5123218" cy="3248672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935369" y="1861126"/>
            <a:ext cx="5123219" cy="1211898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간 </a:t>
            </a:r>
            <a:r>
              <a:rPr lang="ko-KR" altLang="en-US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동기호출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1280" y="1276351"/>
            <a:ext cx="2403488" cy="5181424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38067" y="1861126"/>
            <a:ext cx="3649133" cy="4596650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30" y="2245307"/>
            <a:ext cx="2855403" cy="69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04246" y="1276351"/>
            <a:ext cx="8374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카풀에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참가 신청을 한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Carpooler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수락하는 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메소드에서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User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가져오기 위해 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Application.yaml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정의한 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url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동기호출을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수행한다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58" y="1409174"/>
            <a:ext cx="2081575" cy="4943739"/>
          </a:xfrm>
          <a:prstGeom prst="rect">
            <a:avLst/>
          </a:prstGeom>
        </p:spPr>
      </p:pic>
      <p:cxnSp>
        <p:nvCxnSpPr>
          <p:cNvPr id="18" name="직선 연결선 17"/>
          <p:cNvCxnSpPr>
            <a:endCxn id="33" idx="1"/>
          </p:cNvCxnSpPr>
          <p:nvPr/>
        </p:nvCxnSpPr>
        <p:spPr>
          <a:xfrm flipV="1">
            <a:off x="2150533" y="4833439"/>
            <a:ext cx="784837" cy="551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04333" y="5384800"/>
            <a:ext cx="1346200" cy="196335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26" idx="3"/>
            <a:endCxn id="31" idx="1"/>
          </p:cNvCxnSpPr>
          <p:nvPr/>
        </p:nvCxnSpPr>
        <p:spPr>
          <a:xfrm flipV="1">
            <a:off x="2150533" y="2467075"/>
            <a:ext cx="784836" cy="25271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04333" y="4896020"/>
            <a:ext cx="1346200" cy="196335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830" y="2250673"/>
            <a:ext cx="1854200" cy="47185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984033" y="1949682"/>
            <a:ext cx="289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[UserServiceClient.java]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35133" y="1937530"/>
            <a:ext cx="1949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application.yaml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84033" y="3197031"/>
            <a:ext cx="338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[PartyInfoServcieImple.java]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109649" y="3504808"/>
            <a:ext cx="4805301" cy="2888602"/>
            <a:chOff x="3109649" y="3504808"/>
            <a:chExt cx="4805301" cy="2888602"/>
          </a:xfrm>
        </p:grpSpPr>
        <p:grpSp>
          <p:nvGrpSpPr>
            <p:cNvPr id="46" name="그룹 45"/>
            <p:cNvGrpSpPr/>
            <p:nvPr/>
          </p:nvGrpSpPr>
          <p:grpSpPr>
            <a:xfrm>
              <a:off x="3109650" y="3504808"/>
              <a:ext cx="4805300" cy="2888602"/>
              <a:chOff x="3079730" y="3495466"/>
              <a:chExt cx="4805300" cy="288860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9730" y="3657799"/>
                <a:ext cx="4805300" cy="2726269"/>
              </a:xfrm>
              <a:prstGeom prst="rect">
                <a:avLst/>
              </a:prstGeom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3079730" y="3495466"/>
                <a:ext cx="4805300" cy="170800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9649" y="3509260"/>
              <a:ext cx="2717401" cy="1708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376565" y="1839793"/>
            <a:ext cx="268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zipkin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분산 추적한 화면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3B5FDB-D083-8545-94B4-3A00CCF93D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71721"/>
          <a:stretch/>
        </p:blipFill>
        <p:spPr>
          <a:xfrm>
            <a:off x="8448668" y="2168903"/>
            <a:ext cx="3007495" cy="3142841"/>
          </a:xfrm>
          <a:prstGeom prst="rect">
            <a:avLst/>
          </a:prstGeom>
          <a:ln>
            <a:solidFill>
              <a:srgbClr val="0093DD"/>
            </a:solidFill>
          </a:ln>
        </p:spPr>
      </p:pic>
    </p:spTree>
    <p:extLst>
      <p:ext uri="{BB962C8B-B14F-4D97-AF65-F5344CB8AC3E}">
        <p14:creationId xmlns:p14="http://schemas.microsoft.com/office/powerpoint/2010/main" val="296519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9828" y="1685925"/>
            <a:ext cx="3972361" cy="1321129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79828" y="3111916"/>
            <a:ext cx="3972361" cy="3345859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5)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간 </a:t>
            </a:r>
            <a:r>
              <a:rPr lang="ko-KR" altLang="en-US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비동기호출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21280" y="1276351"/>
            <a:ext cx="2479070" cy="5181424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8" y="1409174"/>
            <a:ext cx="2081575" cy="4943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7884"/>
          <a:stretch/>
        </p:blipFill>
        <p:spPr>
          <a:xfrm>
            <a:off x="3084604" y="3396959"/>
            <a:ext cx="3744822" cy="29559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89600" y="1637896"/>
            <a:ext cx="289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[KafkaHandler.java]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828" y="3085508"/>
            <a:ext cx="338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application.yml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4246" y="1276351"/>
            <a:ext cx="8374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상태가 변경 되었을 때 발행되는 이벤트인 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PartyStatusChanged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수신 처리한다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1" name="직선 연결선 20"/>
          <p:cNvCxnSpPr>
            <a:stCxn id="22" idx="3"/>
            <a:endCxn id="15" idx="1"/>
          </p:cNvCxnSpPr>
          <p:nvPr/>
        </p:nvCxnSpPr>
        <p:spPr>
          <a:xfrm flipV="1">
            <a:off x="2169142" y="2346490"/>
            <a:ext cx="810686" cy="20161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22942" y="4264430"/>
            <a:ext cx="1346200" cy="196335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89088" y="5856523"/>
            <a:ext cx="1346200" cy="496390"/>
          </a:xfrm>
          <a:prstGeom prst="rect">
            <a:avLst/>
          </a:prstGeom>
          <a:noFill/>
          <a:ln w="28575">
            <a:solidFill>
              <a:srgbClr val="489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23" idx="3"/>
            <a:endCxn id="16" idx="1"/>
          </p:cNvCxnSpPr>
          <p:nvPr/>
        </p:nvCxnSpPr>
        <p:spPr>
          <a:xfrm flipV="1">
            <a:off x="2035288" y="4784846"/>
            <a:ext cx="944540" cy="13198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603" y="1923911"/>
            <a:ext cx="3796420" cy="1037832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047193" y="1685926"/>
            <a:ext cx="4923556" cy="4771850"/>
            <a:chOff x="7047193" y="1685926"/>
            <a:chExt cx="4923556" cy="477185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47193" y="1685926"/>
              <a:ext cx="4840008" cy="4771850"/>
            </a:xfrm>
            <a:prstGeom prst="roundRect">
              <a:avLst>
                <a:gd name="adj" fmla="val 3304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130741" y="1777954"/>
              <a:ext cx="2395824" cy="4571999"/>
              <a:chOff x="1122549" y="514449"/>
              <a:chExt cx="2940418" cy="5611258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549" y="514449"/>
                <a:ext cx="2940418" cy="1131134"/>
              </a:xfrm>
              <a:prstGeom prst="rect">
                <a:avLst/>
              </a:prstGeom>
              <a:ln>
                <a:solidFill>
                  <a:srgbClr val="0093DD"/>
                </a:solidFill>
              </a:ln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549" y="1710621"/>
                <a:ext cx="2916176" cy="3076883"/>
              </a:xfrm>
              <a:prstGeom prst="rect">
                <a:avLst/>
              </a:prstGeom>
              <a:ln>
                <a:solidFill>
                  <a:srgbClr val="0093DD"/>
                </a:solidFill>
              </a:ln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1122550" y="4852542"/>
                <a:ext cx="2916175" cy="1273165"/>
                <a:chOff x="1827399" y="2200649"/>
                <a:chExt cx="10679015" cy="4662323"/>
              </a:xfrm>
            </p:grpSpPr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46918"/>
                <a:stretch/>
              </p:blipFill>
              <p:spPr>
                <a:xfrm>
                  <a:off x="1827399" y="2200649"/>
                  <a:ext cx="10679015" cy="4662323"/>
                </a:xfrm>
                <a:prstGeom prst="rect">
                  <a:avLst/>
                </a:prstGeom>
                <a:ln>
                  <a:solidFill>
                    <a:srgbClr val="0093DD"/>
                  </a:solidFill>
                </a:ln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5750" y="6500971"/>
                  <a:ext cx="2086266" cy="36200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0"/>
            <a:srcRect t="78979" r="11294" b="-148"/>
            <a:stretch/>
          </p:blipFill>
          <p:spPr>
            <a:xfrm>
              <a:off x="7163651" y="5078716"/>
              <a:ext cx="4685588" cy="11097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552261" y="1777954"/>
              <a:ext cx="2418488" cy="4470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 중인 </a:t>
              </a:r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페이지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5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en-US" altLang="ko-KR" sz="105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PartyStatus</a:t>
              </a:r>
              <a:r>
                <a:rPr lang="en-US" altLang="ko-KR" sz="105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: OPEN</a:t>
              </a: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파티시작</a:t>
              </a:r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버튼 클릭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5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Event </a:t>
              </a:r>
              <a:r>
                <a:rPr lang="ko-KR" altLang="en-US" sz="105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발행</a:t>
              </a:r>
              <a:endParaRPr lang="en-US" altLang="ko-KR" sz="105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5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{</a:t>
              </a:r>
            </a:p>
            <a:p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"</a:t>
              </a:r>
              <a:r>
                <a:rPr lang="en-US" altLang="ko-KR" sz="9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eventType</a:t>
              </a:r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":"</a:t>
              </a:r>
              <a:r>
                <a:rPr lang="en-US" altLang="ko-KR" sz="9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PartyStatusChanged</a:t>
              </a:r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",</a:t>
              </a:r>
            </a:p>
            <a:p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"timestamp":"2022-09-25 14:51:22",</a:t>
              </a:r>
            </a:p>
            <a:p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"partyInfoId":21,</a:t>
              </a:r>
            </a:p>
            <a:p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"partyStatus":"STARTED",</a:t>
              </a:r>
            </a:p>
            <a:p>
              <a:r>
                <a:rPr lang="en-US" altLang="ko-KR" sz="9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"pastPartyStatus":"OPEN“</a:t>
              </a:r>
            </a:p>
            <a:p>
              <a:r>
                <a:rPr lang="en-US" altLang="ko-KR" sz="105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}</a:t>
              </a: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진행 중인 </a:t>
              </a:r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페이지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en-US" altLang="ko-KR" sz="10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wheneverPartyStatusChanged</a:t>
              </a:r>
              <a:endParaRPr lang="en-US" altLang="ko-KR" sz="10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_</a:t>
              </a:r>
              <a:r>
                <a:rPr lang="en-US" altLang="ko-KR" sz="10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changePartyStatus</a:t>
              </a:r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()</a:t>
              </a:r>
              <a:r>
                <a:rPr lang="ko-KR" altLang="en-US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에서 </a:t>
              </a:r>
              <a:endParaRPr lang="en-US" altLang="ko-KR" sz="10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Event </a:t>
              </a:r>
              <a:r>
                <a:rPr lang="ko-KR" altLang="en-US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수신</a:t>
              </a:r>
              <a:endParaRPr lang="en-US" altLang="ko-KR" sz="10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en-US" altLang="ko-KR" sz="10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PartyStatus</a:t>
              </a:r>
              <a:r>
                <a:rPr lang="en-US" altLang="ko-KR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: STARTED</a:t>
              </a:r>
              <a:r>
                <a:rPr lang="ko-KR" altLang="en-US" sz="10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 변경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13700" y="4781550"/>
              <a:ext cx="282420" cy="1742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32"/>
            <p:cNvCxnSpPr>
              <a:stCxn id="32" idx="1"/>
            </p:cNvCxnSpPr>
            <p:nvPr/>
          </p:nvCxnSpPr>
          <p:spPr>
            <a:xfrm rot="10800000" flipV="1">
              <a:off x="7727950" y="4868684"/>
              <a:ext cx="285750" cy="210031"/>
            </a:xfrm>
            <a:prstGeom prst="bentConnector3">
              <a:avLst>
                <a:gd name="adj1" fmla="val 9888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08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6371047" y="5057399"/>
            <a:ext cx="5306603" cy="1647903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28381" y="5047124"/>
            <a:ext cx="340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매칭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PolicyHandler.java]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4752" y="5057399"/>
            <a:ext cx="5792697" cy="1647903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2" y="710684"/>
            <a:ext cx="858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6) Saga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패턴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비동기에 대한 보상 트랜잭션을 정의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구현한 부분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b="12476"/>
          <a:stretch/>
        </p:blipFill>
        <p:spPr>
          <a:xfrm>
            <a:off x="6466481" y="5346535"/>
            <a:ext cx="5124607" cy="1334297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2049112" y="2257703"/>
            <a:ext cx="7629560" cy="2673062"/>
            <a:chOff x="795176" y="2036048"/>
            <a:chExt cx="7629560" cy="267306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95176" y="2573210"/>
              <a:ext cx="1500188" cy="1598739"/>
            </a:xfrm>
            <a:prstGeom prst="roundRect">
              <a:avLst>
                <a:gd name="adj" fmla="val 5500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파티관리</a:t>
              </a:r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48656" y="2991353"/>
              <a:ext cx="16524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이동정보</a:t>
              </a:r>
              <a:r>
                <a:rPr lang="ko-KR" altLang="en-US" sz="11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등록</a:t>
              </a:r>
              <a:endParaRPr lang="en-US" altLang="ko-KR" sz="11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81284" y="2036048"/>
              <a:ext cx="2257344" cy="2673062"/>
              <a:chOff x="3760065" y="2073168"/>
              <a:chExt cx="1500188" cy="3347297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3760065" y="2073168"/>
                <a:ext cx="1500188" cy="3347297"/>
              </a:xfrm>
              <a:prstGeom prst="roundRect">
                <a:avLst>
                  <a:gd name="adj" fmla="val 5500"/>
                </a:avLst>
              </a:prstGeom>
              <a:solidFill>
                <a:schemeClr val="bg1"/>
              </a:solidFill>
              <a:ln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62041" y="2159555"/>
                <a:ext cx="90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5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Kafka</a:t>
                </a:r>
                <a:endParaRPr lang="ko-KR" altLang="en-US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718523" y="3048336"/>
              <a:ext cx="18966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파티 생성 이벤트 발행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752756" y="2809810"/>
              <a:ext cx="175080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CE917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partyRegistered</a:t>
              </a:r>
              <a:r>
                <a:rPr lang="en-US" altLang="ko-KR" sz="1100" dirty="0">
                  <a:solidFill>
                    <a:srgbClr val="CE917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-out</a:t>
              </a:r>
              <a:endParaRPr lang="en-US" altLang="ko-KR" sz="1100" b="0" dirty="0">
                <a:solidFill>
                  <a:srgbClr val="D4D4D4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2381251" y="2909536"/>
              <a:ext cx="1001938" cy="107721"/>
            </a:xfrm>
            <a:prstGeom prst="rightArrow">
              <a:avLst/>
            </a:prstGeom>
            <a:solidFill>
              <a:srgbClr val="6EB6FC"/>
            </a:solidFill>
            <a:ln>
              <a:solidFill>
                <a:srgbClr val="6EB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924548" y="2573210"/>
              <a:ext cx="1500188" cy="1598739"/>
            </a:xfrm>
            <a:prstGeom prst="roundRect">
              <a:avLst>
                <a:gd name="adj" fmla="val 5500"/>
              </a:avLst>
            </a:prstGeom>
            <a:solidFill>
              <a:schemeClr val="bg1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파티매칭</a:t>
              </a:r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5785482" y="2909536"/>
              <a:ext cx="1001938" cy="107721"/>
            </a:xfrm>
            <a:prstGeom prst="rightArrow">
              <a:avLst/>
            </a:prstGeom>
            <a:solidFill>
              <a:srgbClr val="6EB6FC"/>
            </a:solidFill>
            <a:ln>
              <a:solidFill>
                <a:srgbClr val="6EB6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 flipH="1">
              <a:off x="5785482" y="3651053"/>
              <a:ext cx="1001938" cy="10772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오른쪽 화살표 28"/>
            <p:cNvSpPr/>
            <p:nvPr/>
          </p:nvSpPr>
          <p:spPr>
            <a:xfrm flipH="1">
              <a:off x="2357482" y="3651053"/>
              <a:ext cx="1001938" cy="10772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595092" y="3592479"/>
              <a:ext cx="214353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err="1">
                  <a:solidFill>
                    <a:srgbClr val="CE917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partyRegisteredReject</a:t>
              </a:r>
              <a:r>
                <a:rPr lang="en-US" altLang="ko-KR" sz="1050" dirty="0">
                  <a:solidFill>
                    <a:srgbClr val="CE9178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-out</a:t>
              </a:r>
              <a:endParaRPr lang="en-US" altLang="ko-KR" sz="1050" b="0" dirty="0">
                <a:solidFill>
                  <a:srgbClr val="D4D4D4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87879" y="3875342"/>
              <a:ext cx="21579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파티 실패 이벤트 발행</a:t>
              </a:r>
              <a:endPara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보상 트랜잭션 요청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(Rollback)</a:t>
              </a:r>
              <a:endPara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66079" y="3763121"/>
              <a:ext cx="16524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이동정보</a:t>
              </a:r>
              <a:r>
                <a:rPr lang="ko-KR" altLang="en-US" sz="11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롤백</a:t>
              </a:r>
              <a:endParaRPr lang="en-US" altLang="ko-KR" sz="11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59948" y="3022152"/>
              <a:ext cx="16524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파티등록됨</a:t>
              </a:r>
              <a:endParaRPr lang="en-US" altLang="ko-KR" sz="11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459948" y="3758774"/>
              <a:ext cx="16524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0093DD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파티등록실패</a:t>
              </a:r>
              <a:endParaRPr lang="en-US" altLang="ko-KR" sz="11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90753" y="1085005"/>
            <a:ext cx="11086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파티관리서비스에서 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이동정보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등록 시 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카풀파티가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등록되었음을 알리는 이벤트를 발행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매칭서비스에서 이동정보등록 이벤트를 수신하여 매칭 쪽에서 파티가 등록되었음을 인지하기 위해 이벤트를 수신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매칭서비스에서 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파티등록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파티정보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r>
              <a:rPr lang="ko-KR" altLang="en-US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매칭정보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실패 시 파티관리에서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Rollback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시킬 수 있도록 파티 등록 실패 이벤트를 발행하는 보상트랜잭션을 구현</a:t>
            </a:r>
            <a:endParaRPr lang="en-US" altLang="ko-KR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8" y="5349580"/>
            <a:ext cx="5596987" cy="133125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32086" y="5047124"/>
            <a:ext cx="340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파티관리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KafkaHandler.java]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62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3" y="710684"/>
            <a:ext cx="2304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7) API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조합 패턴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1280" y="1276351"/>
            <a:ext cx="2403488" cy="5181424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83173" y="1276351"/>
            <a:ext cx="9004027" cy="5181425"/>
          </a:xfrm>
          <a:prstGeom prst="roundRect">
            <a:avLst>
              <a:gd name="adj" fmla="val 28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2A2A90-4F95-5A35-A2C2-B6275688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26" y="4482351"/>
            <a:ext cx="4371847" cy="1795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4C3914-14CC-9EE4-FD63-43165942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926" y="1650544"/>
            <a:ext cx="2821493" cy="24407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C9A735-870B-0FE4-D065-8719726E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4" y="1970932"/>
            <a:ext cx="715332" cy="7772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285A5F1-AED8-01F8-8571-EE1E00C9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078" y="2779035"/>
            <a:ext cx="715332" cy="8577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0A7EC9A-B362-5469-1367-2D25BF4B2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10" y="2779035"/>
            <a:ext cx="730671" cy="7939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45D4D78-B1B5-985A-86E1-739027F09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74" y="3603806"/>
            <a:ext cx="739668" cy="803709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33766E5-8D18-BB9E-165F-0C903CA52248}"/>
              </a:ext>
            </a:extLst>
          </p:cNvPr>
          <p:cNvCxnSpPr>
            <a:cxnSpLocks/>
          </p:cNvCxnSpPr>
          <p:nvPr/>
        </p:nvCxnSpPr>
        <p:spPr>
          <a:xfrm>
            <a:off x="1361519" y="2485180"/>
            <a:ext cx="563426" cy="6251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5B5EA2-4D9D-FC81-C991-4E7FA71B3C78}"/>
              </a:ext>
            </a:extLst>
          </p:cNvPr>
          <p:cNvCxnSpPr>
            <a:cxnSpLocks/>
          </p:cNvCxnSpPr>
          <p:nvPr/>
        </p:nvCxnSpPr>
        <p:spPr>
          <a:xfrm>
            <a:off x="1356745" y="3176001"/>
            <a:ext cx="563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A80CAC9-570E-0043-3FD0-B8E781BF7E56}"/>
              </a:ext>
            </a:extLst>
          </p:cNvPr>
          <p:cNvCxnSpPr>
            <a:cxnSpLocks/>
          </p:cNvCxnSpPr>
          <p:nvPr/>
        </p:nvCxnSpPr>
        <p:spPr>
          <a:xfrm rot="16200000">
            <a:off x="1330779" y="3289913"/>
            <a:ext cx="563426" cy="6251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18C89BF-522F-0050-F73B-30A9BC9B2DAB}"/>
              </a:ext>
            </a:extLst>
          </p:cNvPr>
          <p:cNvSpPr txBox="1"/>
          <p:nvPr/>
        </p:nvSpPr>
        <p:spPr>
          <a:xfrm>
            <a:off x="372603" y="4451941"/>
            <a:ext cx="2403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파티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 및 등록 된 </a:t>
            </a:r>
            <a:b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멤버의 정보를 가져오기 위해 유저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매칭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</a:t>
            </a:r>
            <a:b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서비스에서 데이터를 </a:t>
            </a:r>
            <a:b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가져와서 조합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E397C2-D288-7CCF-669E-4C333B008A31}"/>
              </a:ext>
            </a:extLst>
          </p:cNvPr>
          <p:cNvSpPr/>
          <p:nvPr/>
        </p:nvSpPr>
        <p:spPr>
          <a:xfrm>
            <a:off x="3201140" y="1294556"/>
            <a:ext cx="2047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가져오는 </a:t>
            </a:r>
            <a:r>
              <a:rPr lang="ko-KR" altLang="en-US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로직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913D263-C3B8-516B-CB38-706BD67D04F4}"/>
              </a:ext>
            </a:extLst>
          </p:cNvPr>
          <p:cNvSpPr/>
          <p:nvPr/>
        </p:nvSpPr>
        <p:spPr>
          <a:xfrm>
            <a:off x="3220190" y="4132921"/>
            <a:ext cx="2226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데이터를 조합하는 </a:t>
            </a:r>
            <a:r>
              <a:rPr lang="ko-KR" altLang="en-US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로직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CC69E83-3CAF-0E2F-1E12-D74675750D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773" y="1650544"/>
            <a:ext cx="3981157" cy="18067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EED1335-9FC2-26E1-D9A2-9C1A72A3A1DB}"/>
              </a:ext>
            </a:extLst>
          </p:cNvPr>
          <p:cNvSpPr/>
          <p:nvPr/>
        </p:nvSpPr>
        <p:spPr>
          <a:xfrm>
            <a:off x="7606460" y="1301114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화면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E397C2-D288-7CCF-669E-4C333B008A31}"/>
              </a:ext>
            </a:extLst>
          </p:cNvPr>
          <p:cNvSpPr/>
          <p:nvPr/>
        </p:nvSpPr>
        <p:spPr>
          <a:xfrm>
            <a:off x="501867" y="1370461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[API 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조합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734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21280" y="1276351"/>
            <a:ext cx="11549440" cy="5181425"/>
          </a:xfrm>
          <a:prstGeom prst="roundRect">
            <a:avLst>
              <a:gd name="adj" fmla="val 28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33644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2" y="710684"/>
            <a:ext cx="3369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8) Spring Cloud Gateway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8EEBB-B830-3D84-B51C-3688D06A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76" y="1748556"/>
            <a:ext cx="3233114" cy="4501662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D76A0-1E5C-3B39-55A4-545402E1E178}"/>
              </a:ext>
            </a:extLst>
          </p:cNvPr>
          <p:cNvSpPr txBox="1"/>
          <p:nvPr/>
        </p:nvSpPr>
        <p:spPr>
          <a:xfrm>
            <a:off x="993826" y="1471557"/>
            <a:ext cx="260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GlobalFilter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이용한 인증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4E4AE7-0CB2-CD8D-2C22-C4822276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930" y="1748556"/>
            <a:ext cx="4247383" cy="4145213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D46D2-E4B2-EFB7-E797-04A5D544DB00}"/>
              </a:ext>
            </a:extLst>
          </p:cNvPr>
          <p:cNvSpPr txBox="1"/>
          <p:nvPr/>
        </p:nvSpPr>
        <p:spPr>
          <a:xfrm>
            <a:off x="6666223" y="1465147"/>
            <a:ext cx="228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라우팅 설정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45E3CC-7FF9-FE6F-089E-9CB129EA1B61}"/>
              </a:ext>
            </a:extLst>
          </p:cNvPr>
          <p:cNvSpPr/>
          <p:nvPr/>
        </p:nvSpPr>
        <p:spPr>
          <a:xfrm>
            <a:off x="1258179" y="2214173"/>
            <a:ext cx="2963336" cy="276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A31A5B8-A213-FC74-37EA-5447F46CCC97}"/>
              </a:ext>
            </a:extLst>
          </p:cNvPr>
          <p:cNvCxnSpPr>
            <a:cxnSpLocks/>
          </p:cNvCxnSpPr>
          <p:nvPr/>
        </p:nvCxnSpPr>
        <p:spPr>
          <a:xfrm>
            <a:off x="4226462" y="2347986"/>
            <a:ext cx="2110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A71BCD-FFF2-8000-BB00-E453609C64CB}"/>
              </a:ext>
            </a:extLst>
          </p:cNvPr>
          <p:cNvSpPr txBox="1"/>
          <p:nvPr/>
        </p:nvSpPr>
        <p:spPr>
          <a:xfrm>
            <a:off x="4397608" y="2147931"/>
            <a:ext cx="1722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가입 및 인증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path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토큰 검증 제외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D4143C-3AC6-C2BC-27CB-980874190B72}"/>
              </a:ext>
            </a:extLst>
          </p:cNvPr>
          <p:cNvSpPr/>
          <p:nvPr/>
        </p:nvSpPr>
        <p:spPr>
          <a:xfrm>
            <a:off x="1258179" y="2529908"/>
            <a:ext cx="2963336" cy="12248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B77709-1E17-CD83-E610-9DD918B2DEE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221515" y="3142332"/>
            <a:ext cx="176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D636B1-0FA0-5967-2B90-336C3D3BDF95}"/>
              </a:ext>
            </a:extLst>
          </p:cNvPr>
          <p:cNvSpPr txBox="1"/>
          <p:nvPr/>
        </p:nvSpPr>
        <p:spPr>
          <a:xfrm>
            <a:off x="4331970" y="2947417"/>
            <a:ext cx="1722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리프레시를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위한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path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RefreshToken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헤더를 이용하기 위한 로직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E2F207-0DC2-4304-CDC9-2CCA92D218E3}"/>
              </a:ext>
            </a:extLst>
          </p:cNvPr>
          <p:cNvSpPr/>
          <p:nvPr/>
        </p:nvSpPr>
        <p:spPr>
          <a:xfrm>
            <a:off x="1258179" y="3777639"/>
            <a:ext cx="2963336" cy="24725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D6AD81-F4B1-41BF-B2B9-D82B5F94CB5C}"/>
              </a:ext>
            </a:extLst>
          </p:cNvPr>
          <p:cNvCxnSpPr>
            <a:cxnSpLocks/>
          </p:cNvCxnSpPr>
          <p:nvPr/>
        </p:nvCxnSpPr>
        <p:spPr>
          <a:xfrm>
            <a:off x="4221515" y="5031723"/>
            <a:ext cx="1760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AA034A4-CB78-7495-6162-B9CCD4EAEEE4}"/>
              </a:ext>
            </a:extLst>
          </p:cNvPr>
          <p:cNvSpPr txBox="1"/>
          <p:nvPr/>
        </p:nvSpPr>
        <p:spPr>
          <a:xfrm>
            <a:off x="4331970" y="4836808"/>
            <a:ext cx="1722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AccessToken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이용해서 유효성 체크 및 회원 정보 </a:t>
            </a:r>
            <a:r>
              <a:rPr lang="en-US" altLang="ko-KR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Header </a:t>
            </a:r>
            <a:r>
              <a:rPr lang="ko-KR" altLang="en-US" sz="10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만드는 로직</a:t>
            </a:r>
          </a:p>
        </p:txBody>
      </p:sp>
    </p:spTree>
    <p:extLst>
      <p:ext uri="{BB962C8B-B14F-4D97-AF65-F5344CB8AC3E}">
        <p14:creationId xmlns:p14="http://schemas.microsoft.com/office/powerpoint/2010/main" val="66382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모서리가 둥근 직사각형 101"/>
          <p:cNvSpPr/>
          <p:nvPr/>
        </p:nvSpPr>
        <p:spPr>
          <a:xfrm>
            <a:off x="1171297" y="1936920"/>
            <a:ext cx="4569632" cy="1428770"/>
          </a:xfrm>
          <a:prstGeom prst="roundRect">
            <a:avLst>
              <a:gd name="adj" fmla="val 6854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192989" y="3710755"/>
            <a:ext cx="4569632" cy="2975795"/>
          </a:xfrm>
          <a:prstGeom prst="roundRect">
            <a:avLst>
              <a:gd name="adj" fmla="val 6854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2239716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소개 및 비전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51967" y="3710755"/>
            <a:ext cx="4569632" cy="2975795"/>
          </a:xfrm>
          <a:prstGeom prst="roundRect">
            <a:avLst>
              <a:gd name="adj" fmla="val 6854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뭉타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뭉쳐서 타다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</a:t>
            </a:r>
          </a:p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출퇴근시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편하고 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저렴한 비용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</a:p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사내 </a:t>
            </a:r>
            <a:r>
              <a:rPr lang="ko-KR" altLang="en-US" sz="1100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카풀을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이용하기를 원하는 구성원 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위한</a:t>
            </a:r>
          </a:p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 공유 서비스 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</a:t>
            </a:r>
          </a:p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편리한 출근 및 차량 이용 비용 절감이 가능 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44000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타다 같은 기존 </a:t>
            </a:r>
            <a:r>
              <a:rPr lang="ko-KR" altLang="en-US" sz="1100" b="1" dirty="0" err="1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</a:t>
            </a:r>
            <a:r>
              <a:rPr lang="ko-KR" altLang="en-US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서비스 </a:t>
            </a:r>
            <a:r>
              <a:rPr lang="en-US" altLang="ko-KR" sz="1100" b="1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다르게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44000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제품은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44000"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사내 시스템 이므로 이용자 간의 높은 신뢰도를 가진 다는 장점이 </a:t>
            </a:r>
            <a:r>
              <a:rPr lang="en-US" altLang="ko-KR" sz="11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701364" y="5329533"/>
            <a:ext cx="1267270" cy="343652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38" name="모서리가 둥근 직사각형 37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08517" y="1587841"/>
              <a:ext cx="1020679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이진주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(Linda)</a:t>
              </a:r>
              <a:endParaRPr lang="ko-KR" altLang="en-US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889159" y="5334220"/>
            <a:ext cx="1817213" cy="343652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모서리가 둥근 직사각형 52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232611" y="1557064"/>
              <a:ext cx="9284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Secretary</a:t>
              </a:r>
            </a:p>
            <a:p>
              <a:r>
                <a:rPr lang="en-US" altLang="ko-KR" sz="800" b="1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Party Matching Sys Dev</a:t>
              </a:r>
              <a:endParaRPr lang="ko-KR" altLang="en-US" sz="800" b="1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01364" y="3922040"/>
            <a:ext cx="1267270" cy="343652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35" name="모서리가 둥근 직사각형 34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31943" y="1587841"/>
              <a:ext cx="977320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김정선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(Julia)</a:t>
              </a:r>
              <a:endParaRPr lang="ko-KR" altLang="en-US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889159" y="3918218"/>
            <a:ext cx="1817213" cy="343652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모서리가 둥근 직사각형 61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32611" y="1557064"/>
              <a:ext cx="8891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Secretary</a:t>
              </a:r>
            </a:p>
            <a:p>
              <a:r>
                <a:rPr lang="en-US" altLang="ko-KR" sz="800" b="1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 Management Dev</a:t>
              </a:r>
              <a:endParaRPr lang="ko-KR" altLang="en-US" sz="800" b="1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701364" y="6275609"/>
            <a:ext cx="1329218" cy="343652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59501" y="1587841"/>
              <a:ext cx="878031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조웅철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(Iron)</a:t>
              </a:r>
              <a:endParaRPr lang="ko-KR" altLang="en-US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889159" y="6267400"/>
            <a:ext cx="1829586" cy="343652"/>
            <a:chOff x="1133637" y="1554515"/>
            <a:chExt cx="1096771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모서리가 둥근 직사각형 64"/>
            <p:cNvSpPr/>
            <p:nvPr/>
          </p:nvSpPr>
          <p:spPr>
            <a:xfrm>
              <a:off x="1133637" y="1554515"/>
              <a:ext cx="1096771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232611" y="1557064"/>
              <a:ext cx="9361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Time Keeper</a:t>
              </a:r>
            </a:p>
            <a:p>
              <a:r>
                <a:rPr lang="en-US" altLang="ko-KR" sz="800" b="1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Review Management Dev</a:t>
              </a:r>
              <a:endParaRPr lang="ko-KR" altLang="en-US" sz="800" b="1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701364" y="5801294"/>
            <a:ext cx="1267270" cy="343652"/>
            <a:chOff x="1160286" y="1554515"/>
            <a:chExt cx="1142605" cy="343652"/>
          </a:xfrm>
          <a:solidFill>
            <a:srgbClr val="4495E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모서리가 둥근 직사각형 46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60879" y="1587841"/>
              <a:ext cx="920952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정구헌</a:t>
              </a:r>
              <a:r>
                <a:rPr lang="en-US" altLang="ko-KR" sz="11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(Hun)</a:t>
              </a:r>
              <a:endParaRPr lang="ko-KR" altLang="en-US" sz="11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889159" y="5800328"/>
            <a:ext cx="1817213" cy="343652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모서리가 둥근 직사각형 49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232611" y="1557064"/>
              <a:ext cx="9395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Scrum Master</a:t>
              </a:r>
            </a:p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Party Management Dev</a:t>
              </a:r>
              <a:endParaRPr lang="ko-KR" altLang="en-US" sz="8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701364" y="4863425"/>
            <a:ext cx="1267269" cy="343652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54534" y="1587841"/>
              <a:ext cx="854468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이승주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en-US" altLang="ko-KR" sz="11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Jju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ko-KR" altLang="en-US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889159" y="4862458"/>
            <a:ext cx="1097363" cy="343652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모서리가 둥근 직사각형 55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232611" y="1557064"/>
              <a:ext cx="104852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Action Leader</a:t>
              </a:r>
            </a:p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Product Owner</a:t>
              </a:r>
              <a:endParaRPr lang="ko-KR" altLang="en-US" sz="8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987310" y="4858942"/>
            <a:ext cx="1330235" cy="343652"/>
            <a:chOff x="1160286" y="1554515"/>
            <a:chExt cx="1385080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모서리가 둥근 직사각형 67"/>
            <p:cNvSpPr/>
            <p:nvPr/>
          </p:nvSpPr>
          <p:spPr>
            <a:xfrm>
              <a:off x="1160286" y="1554515"/>
              <a:ext cx="1374328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79716" y="1557064"/>
              <a:ext cx="13656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Notice/Question Dev</a:t>
              </a:r>
            </a:p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CI/CD</a:t>
              </a:r>
              <a:endParaRPr lang="ko-KR" altLang="en-US" sz="8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01364" y="4388148"/>
            <a:ext cx="1267270" cy="343652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46383" y="1587841"/>
              <a:ext cx="946968" cy="261610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김혜지</a:t>
              </a:r>
              <a:r>
                <a:rPr lang="en-US" altLang="ko-KR" sz="11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(Woo)</a:t>
              </a:r>
              <a:endParaRPr lang="ko-KR" altLang="en-US" sz="11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889159" y="4392834"/>
            <a:ext cx="1141269" cy="343652"/>
            <a:chOff x="1160286" y="1554515"/>
            <a:chExt cx="717594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모서리가 둥근 직사각형 58"/>
            <p:cNvSpPr/>
            <p:nvPr/>
          </p:nvSpPr>
          <p:spPr>
            <a:xfrm>
              <a:off x="1160286" y="1554515"/>
              <a:ext cx="689987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232611" y="1557064"/>
              <a:ext cx="6452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Speaker</a:t>
              </a:r>
            </a:p>
            <a:p>
              <a:r>
                <a:rPr lang="en-US" altLang="ko-KR" sz="800" b="1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Accusation Dev</a:t>
              </a:r>
              <a:endParaRPr lang="ko-KR" altLang="en-US" sz="800" b="1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976825" y="4391867"/>
            <a:ext cx="1330394" cy="343652"/>
            <a:chOff x="1160286" y="1554515"/>
            <a:chExt cx="689987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모서리가 둥근 직사각형 70"/>
            <p:cNvSpPr/>
            <p:nvPr/>
          </p:nvSpPr>
          <p:spPr>
            <a:xfrm>
              <a:off x="1160286" y="1554515"/>
              <a:ext cx="689987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176627" y="1557064"/>
              <a:ext cx="4094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800" dirty="0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K8s </a:t>
              </a:r>
              <a:r>
                <a:rPr lang="en-US" altLang="ko-KR" sz="800" dirty="0" err="1">
                  <a:solidFill>
                    <a:srgbClr val="4495E7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Istio</a:t>
              </a:r>
              <a:endParaRPr lang="ko-KR" altLang="en-US" sz="800" b="1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163896" y="3514066"/>
            <a:ext cx="1481220" cy="337979"/>
            <a:chOff x="1160286" y="1554515"/>
            <a:chExt cx="723059" cy="343652"/>
          </a:xfrm>
          <a:solidFill>
            <a:srgbClr val="4495E7"/>
          </a:solidFill>
        </p:grpSpPr>
        <p:sp>
          <p:nvSpPr>
            <p:cNvPr id="75" name="모서리가 둥근 직사각형 74"/>
            <p:cNvSpPr/>
            <p:nvPr/>
          </p:nvSpPr>
          <p:spPr>
            <a:xfrm>
              <a:off x="1160286" y="1554515"/>
              <a:ext cx="72305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254839" y="1554515"/>
              <a:ext cx="533952" cy="2351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Our Team</a:t>
              </a:r>
              <a:endParaRPr lang="ko-KR" altLang="en-US" sz="1400" b="1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351967" y="3514067"/>
            <a:ext cx="1390559" cy="337977"/>
            <a:chOff x="1160286" y="1554517"/>
            <a:chExt cx="680162" cy="343652"/>
          </a:xfrm>
          <a:solidFill>
            <a:srgbClr val="4495E7"/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1160286" y="1554517"/>
              <a:ext cx="680162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217237" y="1554517"/>
              <a:ext cx="566259" cy="23512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Our Vision</a:t>
              </a:r>
              <a:endParaRPr lang="ko-KR" altLang="en-US" sz="1400" b="1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2411839" y="2001917"/>
            <a:ext cx="2262716" cy="1363509"/>
            <a:chOff x="7648888" y="-240201"/>
            <a:chExt cx="2818503" cy="1619270"/>
          </a:xfrm>
        </p:grpSpPr>
        <p:sp>
          <p:nvSpPr>
            <p:cNvPr id="83" name="직사각형 82"/>
            <p:cNvSpPr/>
            <p:nvPr/>
          </p:nvSpPr>
          <p:spPr>
            <a:xfrm>
              <a:off x="9898862" y="-240201"/>
              <a:ext cx="180000" cy="900000"/>
            </a:xfrm>
            <a:prstGeom prst="rect">
              <a:avLst/>
            </a:prstGeom>
            <a:solidFill>
              <a:srgbClr val="4495E7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435241" y="119799"/>
              <a:ext cx="180000" cy="540000"/>
            </a:xfrm>
            <a:prstGeom prst="rect">
              <a:avLst/>
            </a:prstGeom>
            <a:solidFill>
              <a:srgbClr val="4495E7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8971618" y="-60201"/>
              <a:ext cx="180000" cy="720000"/>
            </a:xfrm>
            <a:prstGeom prst="rect">
              <a:avLst/>
            </a:prstGeom>
            <a:solidFill>
              <a:srgbClr val="4495E7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507995" y="479799"/>
              <a:ext cx="180000" cy="180000"/>
            </a:xfrm>
            <a:prstGeom prst="rect">
              <a:avLst/>
            </a:prstGeom>
            <a:solidFill>
              <a:srgbClr val="4495E7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044372" y="299799"/>
              <a:ext cx="180000" cy="360000"/>
            </a:xfrm>
            <a:prstGeom prst="rect">
              <a:avLst/>
            </a:prstGeom>
            <a:solidFill>
              <a:srgbClr val="4495E7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818175" y="681042"/>
              <a:ext cx="579117" cy="51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기능범위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308435" y="701996"/>
              <a:ext cx="579117" cy="51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예산준수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798698" y="693742"/>
              <a:ext cx="579117" cy="68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적기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딜리버리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271863" y="679302"/>
              <a:ext cx="579117" cy="51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높은품질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762124" y="704811"/>
              <a:ext cx="579117" cy="31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소통</a:t>
              </a:r>
              <a:endPara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48888" y="603002"/>
              <a:ext cx="2818503" cy="5679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95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1150656" y="1750656"/>
            <a:ext cx="1521668" cy="337979"/>
            <a:chOff x="1160286" y="1554515"/>
            <a:chExt cx="1363875" cy="343652"/>
          </a:xfrm>
          <a:solidFill>
            <a:srgbClr val="4495E7"/>
          </a:solidFill>
        </p:grpSpPr>
        <p:sp>
          <p:nvSpPr>
            <p:cNvPr id="104" name="모서리가 둥근 직사각형 103"/>
            <p:cNvSpPr/>
            <p:nvPr/>
          </p:nvSpPr>
          <p:spPr>
            <a:xfrm>
              <a:off x="1160286" y="1554515"/>
              <a:ext cx="1363875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231943" y="1554515"/>
              <a:ext cx="1169823" cy="2351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Our Priority</a:t>
              </a:r>
              <a:endParaRPr lang="ko-KR" altLang="en-US" sz="1400" b="1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6374593" y="1959739"/>
            <a:ext cx="4569632" cy="1428770"/>
          </a:xfrm>
          <a:prstGeom prst="roundRect">
            <a:avLst>
              <a:gd name="adj" fmla="val 6854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6353953" y="1750656"/>
            <a:ext cx="1388666" cy="337979"/>
            <a:chOff x="1160286" y="1554515"/>
            <a:chExt cx="688010" cy="343652"/>
          </a:xfrm>
          <a:solidFill>
            <a:srgbClr val="4495E7"/>
          </a:solidFill>
        </p:grpSpPr>
        <p:sp>
          <p:nvSpPr>
            <p:cNvPr id="121" name="모서리가 둥근 직사각형 120"/>
            <p:cNvSpPr/>
            <p:nvPr/>
          </p:nvSpPr>
          <p:spPr>
            <a:xfrm>
              <a:off x="1160286" y="1554515"/>
              <a:ext cx="688010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268334" y="1554515"/>
              <a:ext cx="471915" cy="2351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팀명</a:t>
              </a:r>
              <a:r>
                <a:rPr lang="ko-KR" altLang="en-US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의미</a:t>
              </a: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6612020" y="2231352"/>
            <a:ext cx="42083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      명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뭉쳐서 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Lv.3</a:t>
            </a:r>
          </a:p>
          <a:p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서비스명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뭉쳐서 타다</a:t>
            </a:r>
            <a:endParaRPr lang="en-US" altLang="ko-KR" sz="11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1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명이 뭉쳐서 </a:t>
            </a:r>
            <a:r>
              <a:rPr lang="en-US" altLang="ko-KR" sz="11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MicroService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Architecure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대한 이해와 설계 및 구현 능력을 협업을 기반으로 </a:t>
            </a:r>
            <a:r>
              <a:rPr lang="ko-KR" altLang="en-US" sz="11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기르자는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의미</a:t>
            </a:r>
            <a:endParaRPr lang="en-US" altLang="ko-KR" sz="11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150655" y="1002011"/>
            <a:ext cx="9793569" cy="645989"/>
          </a:xfrm>
          <a:prstGeom prst="roundRect">
            <a:avLst>
              <a:gd name="adj" fmla="val 6854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1130015" y="837395"/>
            <a:ext cx="2116027" cy="337979"/>
            <a:chOff x="1160286" y="1554515"/>
            <a:chExt cx="999519" cy="343652"/>
          </a:xfrm>
          <a:solidFill>
            <a:srgbClr val="4495E7"/>
          </a:solidFill>
        </p:grpSpPr>
        <p:sp>
          <p:nvSpPr>
            <p:cNvPr id="101" name="모서리가 둥근 직사각형 100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231943" y="1554515"/>
              <a:ext cx="826911" cy="23511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Our Growth Goal</a:t>
              </a:r>
              <a:endParaRPr lang="ko-KR" altLang="en-US" sz="1400" b="1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65139" y="1192036"/>
            <a:ext cx="9250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Cloud App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설계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운영하는 과정에 대한 프로젝트를 수행하고 이를 바탕으로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역량을 육성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77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336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07.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3" y="710684"/>
            <a:ext cx="2819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9) Circuit Breaker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87" y="1388024"/>
            <a:ext cx="8779537" cy="49880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3" y="1388024"/>
            <a:ext cx="2532968" cy="49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3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직사각형 3"/>
          <p:cNvSpPr txBox="1"/>
          <p:nvPr/>
        </p:nvSpPr>
        <p:spPr>
          <a:xfrm>
            <a:off x="636472" y="151967"/>
            <a:ext cx="94443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t>07.  구현</a:t>
            </a:r>
          </a:p>
        </p:txBody>
      </p:sp>
      <p:sp>
        <p:nvSpPr>
          <p:cNvPr id="237" name="직사각형 4"/>
          <p:cNvSpPr txBox="1"/>
          <p:nvPr/>
        </p:nvSpPr>
        <p:spPr>
          <a:xfrm>
            <a:off x="418322" y="710683"/>
            <a:ext cx="31741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dirty="0"/>
              <a:t>10</a:t>
            </a:r>
            <a:r>
              <a:rPr dirty="0"/>
              <a:t>) </a:t>
            </a:r>
            <a:r>
              <a:rPr dirty="0" err="1"/>
              <a:t>Istio</a:t>
            </a:r>
            <a:endParaRPr dirty="0"/>
          </a:p>
        </p:txBody>
      </p:sp>
      <p:sp>
        <p:nvSpPr>
          <p:cNvPr id="8" name="모서리가 둥근 직사각형 6"/>
          <p:cNvSpPr/>
          <p:nvPr/>
        </p:nvSpPr>
        <p:spPr>
          <a:xfrm>
            <a:off x="316049" y="1201560"/>
            <a:ext cx="11486484" cy="5266973"/>
          </a:xfrm>
          <a:prstGeom prst="roundRect">
            <a:avLst>
              <a:gd name="adj" fmla="val 176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192" name="직사각형 12"/>
          <p:cNvSpPr txBox="1"/>
          <p:nvPr/>
        </p:nvSpPr>
        <p:spPr>
          <a:xfrm>
            <a:off x="220875" y="5203532"/>
            <a:ext cx="8054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/>
              <a:t>Traffic</a:t>
            </a:r>
            <a:endParaRPr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694" y="4667982"/>
            <a:ext cx="2741148" cy="980075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9" name="직사각형 71"/>
          <p:cNvSpPr/>
          <p:nvPr/>
        </p:nvSpPr>
        <p:spPr>
          <a:xfrm>
            <a:off x="1029500" y="1591139"/>
            <a:ext cx="10312400" cy="4725227"/>
          </a:xfrm>
          <a:prstGeom prst="rect">
            <a:avLst/>
          </a:prstGeom>
          <a:ln w="12700">
            <a:solidFill>
              <a:srgbClr val="6EB6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직사각형 61"/>
          <p:cNvSpPr/>
          <p:nvPr/>
        </p:nvSpPr>
        <p:spPr>
          <a:xfrm>
            <a:off x="4457113" y="4347689"/>
            <a:ext cx="954738" cy="18821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모서리가 둥근 직사각형 260"/>
          <p:cNvSpPr/>
          <p:nvPr/>
        </p:nvSpPr>
        <p:spPr>
          <a:xfrm>
            <a:off x="4560176" y="4421692"/>
            <a:ext cx="721701" cy="790229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 w="12700" cap="flat">
            <a:solidFill>
              <a:srgbClr val="BFBFBF"/>
            </a:solidFill>
            <a:prstDash val="solid"/>
            <a:miter lim="8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extBox 261"/>
          <p:cNvSpPr txBox="1"/>
          <p:nvPr/>
        </p:nvSpPr>
        <p:spPr>
          <a:xfrm>
            <a:off x="4570726" y="4917867"/>
            <a:ext cx="710361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600">
                <a:solidFill>
                  <a:srgbClr val="BFBFBF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sz="700" dirty="0">
                <a:solidFill>
                  <a:schemeClr val="tx1"/>
                </a:solidFill>
              </a:rPr>
              <a:t>Spring Cloud Gateway</a:t>
            </a:r>
            <a:endParaRPr sz="700" dirty="0">
              <a:solidFill>
                <a:schemeClr val="tx1"/>
              </a:solidFill>
            </a:endParaRPr>
          </a:p>
        </p:txBody>
      </p:sp>
      <p:grpSp>
        <p:nvGrpSpPr>
          <p:cNvPr id="29" name="그룹 49"/>
          <p:cNvGrpSpPr/>
          <p:nvPr/>
        </p:nvGrpSpPr>
        <p:grpSpPr>
          <a:xfrm>
            <a:off x="4684250" y="4463210"/>
            <a:ext cx="472225" cy="494522"/>
            <a:chOff x="-1" y="0"/>
            <a:chExt cx="423265" cy="490988"/>
          </a:xfrm>
        </p:grpSpPr>
        <p:sp>
          <p:nvSpPr>
            <p:cNvPr id="30" name="육각형 53"/>
            <p:cNvSpPr/>
            <p:nvPr/>
          </p:nvSpPr>
          <p:spPr>
            <a:xfrm rot="5400000">
              <a:off x="-33862" y="33861"/>
              <a:ext cx="490988" cy="423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73B647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육각형 54"/>
            <p:cNvSpPr/>
            <p:nvPr/>
          </p:nvSpPr>
          <p:spPr>
            <a:xfrm rot="5400000">
              <a:off x="27190" y="86490"/>
              <a:ext cx="368886" cy="31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2" name="그림 55" descr="그림 55"/>
            <p:cNvPicPr>
              <a:picLocks noChangeAspect="1"/>
            </p:cNvPicPr>
            <p:nvPr/>
          </p:nvPicPr>
          <p:blipFill>
            <a:blip r:embed="rId4"/>
            <a:srcRect l="21231" t="13559" r="21806" b="15477"/>
            <a:stretch>
              <a:fillRect/>
            </a:stretch>
          </p:blipFill>
          <p:spPr>
            <a:xfrm>
              <a:off x="33771" y="39049"/>
              <a:ext cx="355720" cy="3988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" name="그룹 3"/>
          <p:cNvGrpSpPr/>
          <p:nvPr/>
        </p:nvGrpSpPr>
        <p:grpSpPr>
          <a:xfrm>
            <a:off x="4560176" y="5386823"/>
            <a:ext cx="725011" cy="771684"/>
            <a:chOff x="1275878" y="4694659"/>
            <a:chExt cx="725011" cy="771684"/>
          </a:xfrm>
        </p:grpSpPr>
        <p:grpSp>
          <p:nvGrpSpPr>
            <p:cNvPr id="37" name="그룹 4129"/>
            <p:cNvGrpSpPr/>
            <p:nvPr/>
          </p:nvGrpSpPr>
          <p:grpSpPr>
            <a:xfrm>
              <a:off x="1275878" y="4694659"/>
              <a:ext cx="725011" cy="771684"/>
              <a:chOff x="0" y="0"/>
              <a:chExt cx="725010" cy="771682"/>
            </a:xfrm>
          </p:grpSpPr>
          <p:grpSp>
            <p:nvGrpSpPr>
              <p:cNvPr id="38" name="그룹 259"/>
              <p:cNvGrpSpPr/>
              <p:nvPr/>
            </p:nvGrpSpPr>
            <p:grpSpPr>
              <a:xfrm>
                <a:off x="0" y="0"/>
                <a:ext cx="725010" cy="771682"/>
                <a:chOff x="0" y="0"/>
                <a:chExt cx="725009" cy="771681"/>
              </a:xfrm>
            </p:grpSpPr>
            <p:sp>
              <p:nvSpPr>
                <p:cNvPr id="43" name="모서리가 둥근 직사각형 260"/>
                <p:cNvSpPr/>
                <p:nvPr/>
              </p:nvSpPr>
              <p:spPr>
                <a:xfrm>
                  <a:off x="0" y="0"/>
                  <a:ext cx="721699" cy="771681"/>
                </a:xfrm>
                <a:prstGeom prst="roundRect">
                  <a:avLst>
                    <a:gd name="adj" fmla="val 9528"/>
                  </a:avLst>
                </a:prstGeom>
                <a:solidFill>
                  <a:srgbClr val="FFFFFF"/>
                </a:solidFill>
                <a:ln w="12700" cap="flat">
                  <a:solidFill>
                    <a:srgbClr val="BFBFBF"/>
                  </a:solidFill>
                  <a:prstDash val="solid"/>
                  <a:miter lim="8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4" name="TextBox 261"/>
                <p:cNvSpPr txBox="1"/>
                <p:nvPr/>
              </p:nvSpPr>
              <p:spPr>
                <a:xfrm>
                  <a:off x="14650" y="542908"/>
                  <a:ext cx="710359" cy="2000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600">
                      <a:solidFill>
                        <a:srgbClr val="BFBFBF"/>
                      </a:solidFill>
                      <a:latin typeface="여기어때 잘난체"/>
                      <a:ea typeface="여기어때 잘난체"/>
                      <a:cs typeface="여기어때 잘난체"/>
                      <a:sym typeface="여기어때 잘난체"/>
                    </a:defRPr>
                  </a:lvl1pPr>
                </a:lstStyle>
                <a:p>
                  <a:r>
                    <a:rPr lang="en-US" sz="700" dirty="0">
                      <a:solidFill>
                        <a:schemeClr val="tx1"/>
                      </a:solidFill>
                    </a:rPr>
                    <a:t>Envoy Proxy</a:t>
                  </a:r>
                  <a:endParaRPr sz="7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그룹 262"/>
              <p:cNvGrpSpPr/>
              <p:nvPr/>
            </p:nvGrpSpPr>
            <p:grpSpPr>
              <a:xfrm>
                <a:off x="113774" y="38072"/>
                <a:ext cx="486626" cy="533393"/>
                <a:chOff x="0" y="0"/>
                <a:chExt cx="486625" cy="533392"/>
              </a:xfrm>
            </p:grpSpPr>
            <p:sp>
              <p:nvSpPr>
                <p:cNvPr id="41" name="육각형 263"/>
                <p:cNvSpPr/>
                <p:nvPr/>
              </p:nvSpPr>
              <p:spPr>
                <a:xfrm rot="5400000">
                  <a:off x="-23384" y="23382"/>
                  <a:ext cx="533393" cy="486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7" y="0"/>
                      </a:lnTo>
                      <a:lnTo>
                        <a:pt x="16673" y="0"/>
                      </a:lnTo>
                      <a:lnTo>
                        <a:pt x="21600" y="10800"/>
                      </a:lnTo>
                      <a:lnTo>
                        <a:pt x="16673" y="21600"/>
                      </a:lnTo>
                      <a:lnTo>
                        <a:pt x="4927" y="21600"/>
                      </a:lnTo>
                      <a:close/>
                    </a:path>
                  </a:pathLst>
                </a:custGeom>
                <a:solidFill>
                  <a:srgbClr val="EF5098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2" name="육각형 264"/>
                <p:cNvSpPr/>
                <p:nvPr/>
              </p:nvSpPr>
              <p:spPr>
                <a:xfrm rot="5400000">
                  <a:off x="42939" y="83890"/>
                  <a:ext cx="400750" cy="36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6" y="0"/>
                      </a:lnTo>
                      <a:lnTo>
                        <a:pt x="16674" y="0"/>
                      </a:lnTo>
                      <a:lnTo>
                        <a:pt x="21600" y="10800"/>
                      </a:lnTo>
                      <a:lnTo>
                        <a:pt x="16674" y="21600"/>
                      </a:lnTo>
                      <a:lnTo>
                        <a:pt x="4926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93815" flipV="1">
              <a:off x="1485525" y="4896258"/>
              <a:ext cx="306834" cy="245337"/>
            </a:xfrm>
            <a:prstGeom prst="rect">
              <a:avLst/>
            </a:prstGeom>
          </p:spPr>
        </p:pic>
      </p:grpSp>
      <p:sp>
        <p:nvSpPr>
          <p:cNvPr id="49" name="직선 화살표 연결선 26"/>
          <p:cNvSpPr/>
          <p:nvPr/>
        </p:nvSpPr>
        <p:spPr>
          <a:xfrm>
            <a:off x="4914409" y="5172605"/>
            <a:ext cx="0" cy="274811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225" name="그룹 224"/>
          <p:cNvGrpSpPr/>
          <p:nvPr/>
        </p:nvGrpSpPr>
        <p:grpSpPr>
          <a:xfrm>
            <a:off x="2280769" y="4688268"/>
            <a:ext cx="954738" cy="941083"/>
            <a:chOff x="818946" y="3115648"/>
            <a:chExt cx="954738" cy="941083"/>
          </a:xfrm>
        </p:grpSpPr>
        <p:sp>
          <p:nvSpPr>
            <p:cNvPr id="72" name="직사각형 61"/>
            <p:cNvSpPr/>
            <p:nvPr/>
          </p:nvSpPr>
          <p:spPr>
            <a:xfrm>
              <a:off x="818946" y="3115648"/>
              <a:ext cx="954738" cy="9410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모서리가 둥근 직사각형 260"/>
            <p:cNvSpPr/>
            <p:nvPr/>
          </p:nvSpPr>
          <p:spPr>
            <a:xfrm>
              <a:off x="922009" y="3189651"/>
              <a:ext cx="721701" cy="790229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TextBox 261"/>
            <p:cNvSpPr txBox="1"/>
            <p:nvPr/>
          </p:nvSpPr>
          <p:spPr>
            <a:xfrm>
              <a:off x="955647" y="3703410"/>
              <a:ext cx="64064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Istio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IngressGateway</a:t>
              </a:r>
              <a:endParaRPr dirty="0">
                <a:solidFill>
                  <a:schemeClr val="tx1"/>
                </a:solidFill>
              </a:endParaRPr>
            </a:p>
          </p:txBody>
        </p:sp>
        <p:grpSp>
          <p:nvGrpSpPr>
            <p:cNvPr id="89" name="그룹 9"/>
            <p:cNvGrpSpPr/>
            <p:nvPr/>
          </p:nvGrpSpPr>
          <p:grpSpPr>
            <a:xfrm>
              <a:off x="1060858" y="3258731"/>
              <a:ext cx="420504" cy="487785"/>
              <a:chOff x="0" y="0"/>
              <a:chExt cx="420503" cy="487784"/>
            </a:xfrm>
          </p:grpSpPr>
          <p:sp>
            <p:nvSpPr>
              <p:cNvPr id="90" name="육각형 10"/>
              <p:cNvSpPr/>
              <p:nvPr/>
            </p:nvSpPr>
            <p:spPr>
              <a:xfrm rot="5400000">
                <a:off x="-33641" y="33640"/>
                <a:ext cx="487785" cy="42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466BB0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" name="육각형 11"/>
              <p:cNvSpPr/>
              <p:nvPr/>
            </p:nvSpPr>
            <p:spPr>
              <a:xfrm rot="5400000">
                <a:off x="27011" y="85926"/>
                <a:ext cx="366480" cy="31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92" name="Picture 8" descr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49" y="45020"/>
                <a:ext cx="356516" cy="3565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5" name="직선 화살표 연결선 26"/>
          <p:cNvSpPr/>
          <p:nvPr/>
        </p:nvSpPr>
        <p:spPr>
          <a:xfrm>
            <a:off x="3235507" y="5358351"/>
            <a:ext cx="1290096" cy="442331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grpSp>
        <p:nvGrpSpPr>
          <p:cNvPr id="224" name="그룹 223"/>
          <p:cNvGrpSpPr/>
          <p:nvPr/>
        </p:nvGrpSpPr>
        <p:grpSpPr>
          <a:xfrm>
            <a:off x="4467414" y="2352207"/>
            <a:ext cx="954738" cy="1882165"/>
            <a:chOff x="3176590" y="2570987"/>
            <a:chExt cx="954738" cy="1882165"/>
          </a:xfrm>
        </p:grpSpPr>
        <p:sp>
          <p:nvSpPr>
            <p:cNvPr id="52" name="직사각형 61"/>
            <p:cNvSpPr/>
            <p:nvPr/>
          </p:nvSpPr>
          <p:spPr>
            <a:xfrm>
              <a:off x="3176590" y="2570987"/>
              <a:ext cx="954738" cy="188216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모서리가 둥근 직사각형 260"/>
            <p:cNvSpPr/>
            <p:nvPr/>
          </p:nvSpPr>
          <p:spPr>
            <a:xfrm>
              <a:off x="3279653" y="2644990"/>
              <a:ext cx="721701" cy="790229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TextBox 261"/>
            <p:cNvSpPr txBox="1"/>
            <p:nvPr/>
          </p:nvSpPr>
          <p:spPr>
            <a:xfrm>
              <a:off x="3360709" y="3203803"/>
              <a:ext cx="587075" cy="20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700" dirty="0">
                  <a:solidFill>
                    <a:schemeClr val="tx1"/>
                  </a:solidFill>
                </a:rPr>
                <a:t>React</a:t>
              </a:r>
              <a:endParaRPr sz="700" dirty="0">
                <a:solidFill>
                  <a:schemeClr val="tx1"/>
                </a:solidFill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3279653" y="3610121"/>
              <a:ext cx="729774" cy="771684"/>
              <a:chOff x="1275878" y="4694659"/>
              <a:chExt cx="729774" cy="771684"/>
            </a:xfrm>
          </p:grpSpPr>
          <p:grpSp>
            <p:nvGrpSpPr>
              <p:cNvPr id="56" name="그룹 4129"/>
              <p:cNvGrpSpPr/>
              <p:nvPr/>
            </p:nvGrpSpPr>
            <p:grpSpPr>
              <a:xfrm>
                <a:off x="1275878" y="4694659"/>
                <a:ext cx="729774" cy="771684"/>
                <a:chOff x="0" y="0"/>
                <a:chExt cx="729773" cy="771682"/>
              </a:xfrm>
            </p:grpSpPr>
            <p:grpSp>
              <p:nvGrpSpPr>
                <p:cNvPr id="58" name="그룹 259"/>
                <p:cNvGrpSpPr/>
                <p:nvPr/>
              </p:nvGrpSpPr>
              <p:grpSpPr>
                <a:xfrm>
                  <a:off x="0" y="0"/>
                  <a:ext cx="729773" cy="771682"/>
                  <a:chOff x="0" y="0"/>
                  <a:chExt cx="729772" cy="771681"/>
                </a:xfrm>
              </p:grpSpPr>
              <p:sp>
                <p:nvSpPr>
                  <p:cNvPr id="62" name="모서리가 둥근 직사각형 260"/>
                  <p:cNvSpPr/>
                  <p:nvPr/>
                </p:nvSpPr>
                <p:spPr>
                  <a:xfrm>
                    <a:off x="0" y="0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3" name="TextBox 261"/>
                  <p:cNvSpPr txBox="1"/>
                  <p:nvPr/>
                </p:nvSpPr>
                <p:spPr>
                  <a:xfrm>
                    <a:off x="19413" y="566723"/>
                    <a:ext cx="710359" cy="2000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그룹 262"/>
                <p:cNvGrpSpPr/>
                <p:nvPr/>
              </p:nvGrpSpPr>
              <p:grpSpPr>
                <a:xfrm>
                  <a:off x="113774" y="38072"/>
                  <a:ext cx="486626" cy="533393"/>
                  <a:chOff x="0" y="0"/>
                  <a:chExt cx="486625" cy="533392"/>
                </a:xfrm>
              </p:grpSpPr>
              <p:sp>
                <p:nvSpPr>
                  <p:cNvPr id="60" name="육각형 263"/>
                  <p:cNvSpPr/>
                  <p:nvPr/>
                </p:nvSpPr>
                <p:spPr>
                  <a:xfrm rot="5400000">
                    <a:off x="-23384" y="233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" name="육각형 264"/>
                  <p:cNvSpPr/>
                  <p:nvPr/>
                </p:nvSpPr>
                <p:spPr>
                  <a:xfrm rot="5400000">
                    <a:off x="42939" y="83890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896258"/>
                <a:ext cx="306834" cy="245337"/>
              </a:xfrm>
              <a:prstGeom prst="rect">
                <a:avLst/>
              </a:prstGeom>
            </p:spPr>
          </p:pic>
        </p:grpSp>
        <p:grpSp>
          <p:nvGrpSpPr>
            <p:cNvPr id="33" name="그룹 12"/>
            <p:cNvGrpSpPr/>
            <p:nvPr/>
          </p:nvGrpSpPr>
          <p:grpSpPr>
            <a:xfrm>
              <a:off x="3415993" y="2688113"/>
              <a:ext cx="473812" cy="516772"/>
              <a:chOff x="0" y="0"/>
              <a:chExt cx="601114" cy="697293"/>
            </a:xfrm>
          </p:grpSpPr>
          <p:sp>
            <p:nvSpPr>
              <p:cNvPr id="34" name="육각형 9"/>
              <p:cNvSpPr/>
              <p:nvPr/>
            </p:nvSpPr>
            <p:spPr>
              <a:xfrm rot="5400000">
                <a:off x="-48090" y="48089"/>
                <a:ext cx="697294" cy="601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61DAFB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육각형 10"/>
              <p:cNvSpPr/>
              <p:nvPr/>
            </p:nvSpPr>
            <p:spPr>
              <a:xfrm rot="5400000">
                <a:off x="38614" y="122832"/>
                <a:ext cx="523887" cy="451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6" name="그림 7" descr="그림 7"/>
              <p:cNvPicPr>
                <a:picLocks noChangeAspect="1"/>
              </p:cNvPicPr>
              <p:nvPr/>
            </p:nvPicPr>
            <p:blipFill>
              <a:blip r:embed="rId7"/>
              <a:srcRect l="20048" r="19367"/>
              <a:stretch>
                <a:fillRect/>
              </a:stretch>
            </p:blipFill>
            <p:spPr>
              <a:xfrm>
                <a:off x="85379" y="94971"/>
                <a:ext cx="451196" cy="496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97" name="직선 화살표 연결선 26"/>
          <p:cNvSpPr/>
          <p:nvPr/>
        </p:nvSpPr>
        <p:spPr>
          <a:xfrm>
            <a:off x="4944016" y="3166398"/>
            <a:ext cx="0" cy="274811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98" name="직사각형 12"/>
          <p:cNvSpPr txBox="1"/>
          <p:nvPr/>
        </p:nvSpPr>
        <p:spPr>
          <a:xfrm>
            <a:off x="2139637" y="5648057"/>
            <a:ext cx="12301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>
                <a:solidFill>
                  <a:srgbClr val="0070C0"/>
                </a:solidFill>
              </a:rPr>
              <a:t>Gateway </a:t>
            </a:r>
          </a:p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>
                <a:solidFill>
                  <a:srgbClr val="0070C0"/>
                </a:solidFill>
              </a:rPr>
              <a:t>+ </a:t>
            </a:r>
            <a:r>
              <a:rPr lang="en-US" altLang="ko-KR" sz="1000" dirty="0" err="1">
                <a:solidFill>
                  <a:srgbClr val="0070C0"/>
                </a:solidFill>
              </a:rPr>
              <a:t>VirtualService</a:t>
            </a:r>
            <a:endParaRPr lang="en-US" altLang="ko-KR" sz="1000" dirty="0">
              <a:solidFill>
                <a:srgbClr val="0070C0"/>
              </a:solidFill>
            </a:endParaRPr>
          </a:p>
        </p:txBody>
      </p:sp>
      <p:sp>
        <p:nvSpPr>
          <p:cNvPr id="94" name="직선 화살표 연결선 26"/>
          <p:cNvSpPr/>
          <p:nvPr/>
        </p:nvSpPr>
        <p:spPr>
          <a:xfrm flipV="1">
            <a:off x="3226247" y="3812809"/>
            <a:ext cx="1352042" cy="1290206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04" name="직사각형 61"/>
          <p:cNvSpPr/>
          <p:nvPr/>
        </p:nvSpPr>
        <p:spPr>
          <a:xfrm>
            <a:off x="6290511" y="4250645"/>
            <a:ext cx="1980306" cy="9815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5" name="그룹 104"/>
          <p:cNvGrpSpPr/>
          <p:nvPr/>
        </p:nvGrpSpPr>
        <p:grpSpPr>
          <a:xfrm>
            <a:off x="7389149" y="4359028"/>
            <a:ext cx="739594" cy="782229"/>
            <a:chOff x="1098752" y="2669492"/>
            <a:chExt cx="721701" cy="703717"/>
          </a:xfrm>
        </p:grpSpPr>
        <p:sp>
          <p:nvSpPr>
            <p:cNvPr id="116" name="모서리가 둥근 직사각형 260"/>
            <p:cNvSpPr/>
            <p:nvPr/>
          </p:nvSpPr>
          <p:spPr>
            <a:xfrm>
              <a:off x="1098752" y="2669492"/>
              <a:ext cx="721701" cy="703717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TextBox 261"/>
            <p:cNvSpPr txBox="1"/>
            <p:nvPr/>
          </p:nvSpPr>
          <p:spPr>
            <a:xfrm>
              <a:off x="1124113" y="3151694"/>
              <a:ext cx="670978" cy="17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700" dirty="0" err="1">
                  <a:solidFill>
                    <a:schemeClr val="tx1"/>
                  </a:solidFill>
                </a:rPr>
                <a:t>SpringBoot</a:t>
              </a:r>
              <a:endParaRPr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18" name="그룹 49"/>
            <p:cNvGrpSpPr/>
            <p:nvPr/>
          </p:nvGrpSpPr>
          <p:grpSpPr>
            <a:xfrm>
              <a:off x="1219466" y="2725508"/>
              <a:ext cx="472225" cy="455006"/>
              <a:chOff x="-1" y="0"/>
              <a:chExt cx="423265" cy="490988"/>
            </a:xfrm>
          </p:grpSpPr>
          <p:sp>
            <p:nvSpPr>
              <p:cNvPr id="119" name="육각형 53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73B647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육각형 54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21" name="그림 55" descr="그림 55"/>
              <p:cNvPicPr>
                <a:picLocks noChangeAspect="1"/>
              </p:cNvPicPr>
              <p:nvPr/>
            </p:nvPicPr>
            <p:blipFill>
              <a:blip r:embed="rId4"/>
              <a:srcRect l="21231" t="13559" r="21806" b="15477"/>
              <a:stretch>
                <a:fillRect/>
              </a:stretch>
            </p:blipFill>
            <p:spPr>
              <a:xfrm>
                <a:off x="33771" y="39049"/>
                <a:ext cx="355720" cy="3988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6" name="그룹 105"/>
          <p:cNvGrpSpPr/>
          <p:nvPr/>
        </p:nvGrpSpPr>
        <p:grpSpPr>
          <a:xfrm>
            <a:off x="6400371" y="4347689"/>
            <a:ext cx="721701" cy="771684"/>
            <a:chOff x="1275878" y="4569995"/>
            <a:chExt cx="721701" cy="771684"/>
          </a:xfrm>
        </p:grpSpPr>
        <p:grpSp>
          <p:nvGrpSpPr>
            <p:cNvPr id="108" name="그룹 4129"/>
            <p:cNvGrpSpPr/>
            <p:nvPr/>
          </p:nvGrpSpPr>
          <p:grpSpPr>
            <a:xfrm>
              <a:off x="1275878" y="4569995"/>
              <a:ext cx="721701" cy="771684"/>
              <a:chOff x="0" y="-124664"/>
              <a:chExt cx="721700" cy="771682"/>
            </a:xfrm>
          </p:grpSpPr>
          <p:grpSp>
            <p:nvGrpSpPr>
              <p:cNvPr id="110" name="그룹 259"/>
              <p:cNvGrpSpPr/>
              <p:nvPr/>
            </p:nvGrpSpPr>
            <p:grpSpPr>
              <a:xfrm>
                <a:off x="0" y="-124664"/>
                <a:ext cx="721700" cy="771682"/>
                <a:chOff x="0" y="-124664"/>
                <a:chExt cx="721699" cy="771681"/>
              </a:xfrm>
            </p:grpSpPr>
            <p:sp>
              <p:nvSpPr>
                <p:cNvPr id="114" name="모서리가 둥근 직사각형 260"/>
                <p:cNvSpPr/>
                <p:nvPr/>
              </p:nvSpPr>
              <p:spPr>
                <a:xfrm>
                  <a:off x="0" y="-124664"/>
                  <a:ext cx="721699" cy="771681"/>
                </a:xfrm>
                <a:prstGeom prst="roundRect">
                  <a:avLst>
                    <a:gd name="adj" fmla="val 9528"/>
                  </a:avLst>
                </a:prstGeom>
                <a:solidFill>
                  <a:srgbClr val="FFFFFF"/>
                </a:solidFill>
                <a:ln w="12700" cap="flat">
                  <a:solidFill>
                    <a:srgbClr val="BFBFBF"/>
                  </a:solidFill>
                  <a:prstDash val="solid"/>
                  <a:miter lim="8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5" name="TextBox 261"/>
                <p:cNvSpPr txBox="1"/>
                <p:nvPr/>
              </p:nvSpPr>
              <p:spPr>
                <a:xfrm>
                  <a:off x="5639" y="412630"/>
                  <a:ext cx="713820" cy="2000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600">
                      <a:solidFill>
                        <a:srgbClr val="BFBFBF"/>
                      </a:solidFill>
                      <a:latin typeface="여기어때 잘난체"/>
                      <a:ea typeface="여기어때 잘난체"/>
                      <a:cs typeface="여기어때 잘난체"/>
                      <a:sym typeface="여기어때 잘난체"/>
                    </a:defRPr>
                  </a:lvl1pPr>
                </a:lstStyle>
                <a:p>
                  <a:r>
                    <a:rPr lang="en-US" sz="700" dirty="0">
                      <a:solidFill>
                        <a:schemeClr val="tx1"/>
                      </a:solidFill>
                    </a:rPr>
                    <a:t>Envoy Proxy</a:t>
                  </a:r>
                  <a:endParaRPr sz="7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1" name="그룹 262"/>
              <p:cNvGrpSpPr/>
              <p:nvPr/>
            </p:nvGrpSpPr>
            <p:grpSpPr>
              <a:xfrm>
                <a:off x="113773" y="-86593"/>
                <a:ext cx="486628" cy="533394"/>
                <a:chOff x="-1" y="-124665"/>
                <a:chExt cx="486627" cy="533393"/>
              </a:xfrm>
            </p:grpSpPr>
            <p:sp>
              <p:nvSpPr>
                <p:cNvPr id="112" name="육각형 263"/>
                <p:cNvSpPr/>
                <p:nvPr/>
              </p:nvSpPr>
              <p:spPr>
                <a:xfrm rot="5400000">
                  <a:off x="-23384" y="-101282"/>
                  <a:ext cx="533393" cy="486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7" y="0"/>
                      </a:lnTo>
                      <a:lnTo>
                        <a:pt x="16673" y="0"/>
                      </a:lnTo>
                      <a:lnTo>
                        <a:pt x="21600" y="10800"/>
                      </a:lnTo>
                      <a:lnTo>
                        <a:pt x="16673" y="21600"/>
                      </a:lnTo>
                      <a:lnTo>
                        <a:pt x="4927" y="21600"/>
                      </a:lnTo>
                      <a:close/>
                    </a:path>
                  </a:pathLst>
                </a:custGeom>
                <a:solidFill>
                  <a:srgbClr val="EF5098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3" name="육각형 264"/>
                <p:cNvSpPr/>
                <p:nvPr/>
              </p:nvSpPr>
              <p:spPr>
                <a:xfrm rot="5400000">
                  <a:off x="42939" y="-40773"/>
                  <a:ext cx="400750" cy="36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6" y="0"/>
                      </a:lnTo>
                      <a:lnTo>
                        <a:pt x="16674" y="0"/>
                      </a:lnTo>
                      <a:lnTo>
                        <a:pt x="21600" y="10800"/>
                      </a:lnTo>
                      <a:lnTo>
                        <a:pt x="16674" y="21600"/>
                      </a:lnTo>
                      <a:lnTo>
                        <a:pt x="4926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93815" flipV="1">
              <a:off x="1485525" y="4771594"/>
              <a:ext cx="306834" cy="245337"/>
            </a:xfrm>
            <a:prstGeom prst="rect">
              <a:avLst/>
            </a:prstGeom>
          </p:spPr>
        </p:pic>
      </p:grpSp>
      <p:sp>
        <p:nvSpPr>
          <p:cNvPr id="107" name="직선 화살표 연결선 26"/>
          <p:cNvSpPr/>
          <p:nvPr/>
        </p:nvSpPr>
        <p:spPr>
          <a:xfrm flipV="1">
            <a:off x="7071047" y="4730342"/>
            <a:ext cx="359286" cy="0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18" y="1873094"/>
            <a:ext cx="4447944" cy="233041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3" r="2551"/>
          <a:stretch/>
        </p:blipFill>
        <p:spPr>
          <a:xfrm>
            <a:off x="1326562" y="2021865"/>
            <a:ext cx="2392193" cy="2362289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124" name="직선 화살표 연결선 26"/>
          <p:cNvSpPr/>
          <p:nvPr/>
        </p:nvSpPr>
        <p:spPr>
          <a:xfrm flipV="1">
            <a:off x="5365399" y="4762271"/>
            <a:ext cx="1060779" cy="940925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91" name="직선 화살표 연결선 26"/>
          <p:cNvSpPr/>
          <p:nvPr/>
        </p:nvSpPr>
        <p:spPr>
          <a:xfrm>
            <a:off x="865707" y="5326643"/>
            <a:ext cx="1340732" cy="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94" name="직사각형 12"/>
          <p:cNvSpPr txBox="1"/>
          <p:nvPr/>
        </p:nvSpPr>
        <p:spPr>
          <a:xfrm>
            <a:off x="6247362" y="1609480"/>
            <a:ext cx="405252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 err="1"/>
              <a:t>Kiali</a:t>
            </a:r>
            <a:r>
              <a:rPr lang="en-US" sz="1200" dirty="0"/>
              <a:t> </a:t>
            </a:r>
            <a:r>
              <a:rPr lang="ko-KR" altLang="en-US" sz="1200" dirty="0"/>
              <a:t>화면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Istio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IngressGateway</a:t>
            </a:r>
            <a:r>
              <a:rPr lang="en-US" altLang="ko-KR" sz="1200" dirty="0"/>
              <a:t>)</a:t>
            </a:r>
            <a:endParaRPr sz="1200" dirty="0"/>
          </a:p>
        </p:txBody>
      </p:sp>
      <p:sp>
        <p:nvSpPr>
          <p:cNvPr id="199" name="직사각형 12"/>
          <p:cNvSpPr txBox="1"/>
          <p:nvPr/>
        </p:nvSpPr>
        <p:spPr>
          <a:xfrm>
            <a:off x="1250352" y="1594733"/>
            <a:ext cx="271128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2060"/>
                </a:solidFill>
              </a:rPr>
              <a:t> [</a:t>
            </a:r>
            <a:r>
              <a:rPr lang="en-US" sz="1000" dirty="0" err="1">
                <a:solidFill>
                  <a:srgbClr val="002060"/>
                </a:solidFill>
              </a:rPr>
              <a:t>VirtualService</a:t>
            </a:r>
            <a:r>
              <a:rPr lang="en-US" sz="1000" dirty="0">
                <a:solidFill>
                  <a:srgbClr val="002060"/>
                </a:solidFill>
              </a:rPr>
              <a:t>]</a:t>
            </a:r>
          </a:p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 err="1"/>
              <a:t>Url</a:t>
            </a:r>
            <a:r>
              <a:rPr lang="ko-KR" altLang="en-US" sz="1000" dirty="0"/>
              <a:t>에 따른 라우팅을 </a:t>
            </a:r>
            <a:r>
              <a:rPr lang="en-US" altLang="ko-KR" sz="1000" dirty="0" err="1"/>
              <a:t>VritualService</a:t>
            </a:r>
            <a:r>
              <a:rPr lang="ko-KR" altLang="en-US" sz="1000" dirty="0"/>
              <a:t>에 명시</a:t>
            </a:r>
            <a:endParaRPr sz="1000" dirty="0"/>
          </a:p>
        </p:txBody>
      </p:sp>
      <p:grpSp>
        <p:nvGrpSpPr>
          <p:cNvPr id="200" name="그룹 5"/>
          <p:cNvGrpSpPr/>
          <p:nvPr/>
        </p:nvGrpSpPr>
        <p:grpSpPr>
          <a:xfrm>
            <a:off x="10675203" y="1375421"/>
            <a:ext cx="420504" cy="487785"/>
            <a:chOff x="0" y="0"/>
            <a:chExt cx="420503" cy="487784"/>
          </a:xfrm>
        </p:grpSpPr>
        <p:sp>
          <p:nvSpPr>
            <p:cNvPr id="201" name="육각형 6"/>
            <p:cNvSpPr/>
            <p:nvPr/>
          </p:nvSpPr>
          <p:spPr>
            <a:xfrm rot="5400000">
              <a:off x="-33641" y="33640"/>
              <a:ext cx="487785" cy="42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326CE5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2" name="육각형 7"/>
            <p:cNvSpPr/>
            <p:nvPr/>
          </p:nvSpPr>
          <p:spPr>
            <a:xfrm rot="5400000">
              <a:off x="27011" y="85926"/>
              <a:ext cx="366480" cy="31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3" name="Picture 2" descr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128" y="88311"/>
              <a:ext cx="312089" cy="3029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4" name="그룹 9"/>
          <p:cNvGrpSpPr/>
          <p:nvPr/>
        </p:nvGrpSpPr>
        <p:grpSpPr>
          <a:xfrm>
            <a:off x="11136465" y="1374535"/>
            <a:ext cx="420504" cy="487785"/>
            <a:chOff x="0" y="0"/>
            <a:chExt cx="420503" cy="487784"/>
          </a:xfrm>
        </p:grpSpPr>
        <p:sp>
          <p:nvSpPr>
            <p:cNvPr id="205" name="육각형 10"/>
            <p:cNvSpPr/>
            <p:nvPr/>
          </p:nvSpPr>
          <p:spPr>
            <a:xfrm rot="5400000">
              <a:off x="-33641" y="33640"/>
              <a:ext cx="487785" cy="42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466BB0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육각형 11"/>
            <p:cNvSpPr/>
            <p:nvPr/>
          </p:nvSpPr>
          <p:spPr>
            <a:xfrm rot="5400000">
              <a:off x="27011" y="85926"/>
              <a:ext cx="366480" cy="31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07" name="Picture 8" descr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49" y="45020"/>
              <a:ext cx="356516" cy="356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2" name="직사각형 61"/>
          <p:cNvSpPr/>
          <p:nvPr/>
        </p:nvSpPr>
        <p:spPr>
          <a:xfrm>
            <a:off x="6290511" y="5308143"/>
            <a:ext cx="1980306" cy="9815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3" name="그룹 122"/>
          <p:cNvGrpSpPr/>
          <p:nvPr/>
        </p:nvGrpSpPr>
        <p:grpSpPr>
          <a:xfrm>
            <a:off x="7389149" y="5416526"/>
            <a:ext cx="739594" cy="782229"/>
            <a:chOff x="1098752" y="2669492"/>
            <a:chExt cx="721701" cy="703717"/>
          </a:xfrm>
        </p:grpSpPr>
        <p:sp>
          <p:nvSpPr>
            <p:cNvPr id="126" name="모서리가 둥근 직사각형 260"/>
            <p:cNvSpPr/>
            <p:nvPr/>
          </p:nvSpPr>
          <p:spPr>
            <a:xfrm>
              <a:off x="1098752" y="2669492"/>
              <a:ext cx="721701" cy="703717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TextBox 261"/>
            <p:cNvSpPr txBox="1"/>
            <p:nvPr/>
          </p:nvSpPr>
          <p:spPr>
            <a:xfrm>
              <a:off x="1124113" y="3151694"/>
              <a:ext cx="670978" cy="179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700" dirty="0" err="1">
                  <a:solidFill>
                    <a:schemeClr val="tx1"/>
                  </a:solidFill>
                </a:rPr>
                <a:t>SpringBoot</a:t>
              </a:r>
              <a:endParaRPr sz="700" dirty="0">
                <a:solidFill>
                  <a:schemeClr val="tx1"/>
                </a:solidFill>
              </a:endParaRPr>
            </a:p>
          </p:txBody>
        </p:sp>
        <p:grpSp>
          <p:nvGrpSpPr>
            <p:cNvPr id="128" name="그룹 49"/>
            <p:cNvGrpSpPr/>
            <p:nvPr/>
          </p:nvGrpSpPr>
          <p:grpSpPr>
            <a:xfrm>
              <a:off x="1219466" y="2725508"/>
              <a:ext cx="472225" cy="455006"/>
              <a:chOff x="-1" y="0"/>
              <a:chExt cx="423265" cy="490988"/>
            </a:xfrm>
          </p:grpSpPr>
          <p:sp>
            <p:nvSpPr>
              <p:cNvPr id="129" name="육각형 53"/>
              <p:cNvSpPr/>
              <p:nvPr/>
            </p:nvSpPr>
            <p:spPr>
              <a:xfrm rot="5400000">
                <a:off x="-33862" y="33861"/>
                <a:ext cx="490988" cy="4232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73B647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육각형 54"/>
              <p:cNvSpPr/>
              <p:nvPr/>
            </p:nvSpPr>
            <p:spPr>
              <a:xfrm rot="5400000">
                <a:off x="27190" y="86490"/>
                <a:ext cx="368886" cy="318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" name="그림 55" descr="그림 55"/>
              <p:cNvPicPr>
                <a:picLocks noChangeAspect="1"/>
              </p:cNvPicPr>
              <p:nvPr/>
            </p:nvPicPr>
            <p:blipFill>
              <a:blip r:embed="rId4"/>
              <a:srcRect l="21231" t="13559" r="21806" b="15477"/>
              <a:stretch>
                <a:fillRect/>
              </a:stretch>
            </p:blipFill>
            <p:spPr>
              <a:xfrm>
                <a:off x="33771" y="39049"/>
                <a:ext cx="355720" cy="3988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2" name="그룹 131"/>
          <p:cNvGrpSpPr/>
          <p:nvPr/>
        </p:nvGrpSpPr>
        <p:grpSpPr>
          <a:xfrm>
            <a:off x="6400371" y="5405187"/>
            <a:ext cx="721701" cy="771684"/>
            <a:chOff x="1275878" y="4569995"/>
            <a:chExt cx="721701" cy="771684"/>
          </a:xfrm>
        </p:grpSpPr>
        <p:grpSp>
          <p:nvGrpSpPr>
            <p:cNvPr id="133" name="그룹 4129"/>
            <p:cNvGrpSpPr/>
            <p:nvPr/>
          </p:nvGrpSpPr>
          <p:grpSpPr>
            <a:xfrm>
              <a:off x="1275878" y="4569995"/>
              <a:ext cx="721701" cy="771684"/>
              <a:chOff x="0" y="-124664"/>
              <a:chExt cx="721700" cy="771682"/>
            </a:xfrm>
          </p:grpSpPr>
          <p:grpSp>
            <p:nvGrpSpPr>
              <p:cNvPr id="135" name="그룹 259"/>
              <p:cNvGrpSpPr/>
              <p:nvPr/>
            </p:nvGrpSpPr>
            <p:grpSpPr>
              <a:xfrm>
                <a:off x="0" y="-124664"/>
                <a:ext cx="721700" cy="771682"/>
                <a:chOff x="0" y="-124664"/>
                <a:chExt cx="721699" cy="771681"/>
              </a:xfrm>
            </p:grpSpPr>
            <p:sp>
              <p:nvSpPr>
                <p:cNvPr id="139" name="모서리가 둥근 직사각형 260"/>
                <p:cNvSpPr/>
                <p:nvPr/>
              </p:nvSpPr>
              <p:spPr>
                <a:xfrm>
                  <a:off x="0" y="-124664"/>
                  <a:ext cx="721699" cy="771681"/>
                </a:xfrm>
                <a:prstGeom prst="roundRect">
                  <a:avLst>
                    <a:gd name="adj" fmla="val 9528"/>
                  </a:avLst>
                </a:prstGeom>
                <a:solidFill>
                  <a:srgbClr val="FFFFFF"/>
                </a:solidFill>
                <a:ln w="12700" cap="flat">
                  <a:solidFill>
                    <a:srgbClr val="BFBFBF"/>
                  </a:solidFill>
                  <a:prstDash val="solid"/>
                  <a:miter lim="8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40" name="TextBox 261"/>
                <p:cNvSpPr txBox="1"/>
                <p:nvPr/>
              </p:nvSpPr>
              <p:spPr>
                <a:xfrm>
                  <a:off x="5639" y="412630"/>
                  <a:ext cx="713820" cy="2000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600">
                      <a:solidFill>
                        <a:srgbClr val="BFBFBF"/>
                      </a:solidFill>
                      <a:latin typeface="여기어때 잘난체"/>
                      <a:ea typeface="여기어때 잘난체"/>
                      <a:cs typeface="여기어때 잘난체"/>
                      <a:sym typeface="여기어때 잘난체"/>
                    </a:defRPr>
                  </a:lvl1pPr>
                </a:lstStyle>
                <a:p>
                  <a:r>
                    <a:rPr lang="en-US" sz="700" dirty="0">
                      <a:solidFill>
                        <a:schemeClr val="tx1"/>
                      </a:solidFill>
                    </a:rPr>
                    <a:t>Envoy Proxy</a:t>
                  </a:r>
                  <a:endParaRPr sz="7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6" name="그룹 262"/>
              <p:cNvGrpSpPr/>
              <p:nvPr/>
            </p:nvGrpSpPr>
            <p:grpSpPr>
              <a:xfrm>
                <a:off x="113773" y="-86593"/>
                <a:ext cx="486628" cy="533394"/>
                <a:chOff x="-1" y="-124665"/>
                <a:chExt cx="486627" cy="533393"/>
              </a:xfrm>
            </p:grpSpPr>
            <p:sp>
              <p:nvSpPr>
                <p:cNvPr id="137" name="육각형 263"/>
                <p:cNvSpPr/>
                <p:nvPr/>
              </p:nvSpPr>
              <p:spPr>
                <a:xfrm rot="5400000">
                  <a:off x="-23384" y="-101282"/>
                  <a:ext cx="533393" cy="4866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7" y="0"/>
                      </a:lnTo>
                      <a:lnTo>
                        <a:pt x="16673" y="0"/>
                      </a:lnTo>
                      <a:lnTo>
                        <a:pt x="21600" y="10800"/>
                      </a:lnTo>
                      <a:lnTo>
                        <a:pt x="16673" y="21600"/>
                      </a:lnTo>
                      <a:lnTo>
                        <a:pt x="4927" y="21600"/>
                      </a:lnTo>
                      <a:close/>
                    </a:path>
                  </a:pathLst>
                </a:custGeom>
                <a:solidFill>
                  <a:srgbClr val="EF5098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38" name="육각형 264"/>
                <p:cNvSpPr/>
                <p:nvPr/>
              </p:nvSpPr>
              <p:spPr>
                <a:xfrm rot="5400000">
                  <a:off x="42939" y="-40773"/>
                  <a:ext cx="400750" cy="3656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926" y="0"/>
                      </a:lnTo>
                      <a:lnTo>
                        <a:pt x="16674" y="0"/>
                      </a:lnTo>
                      <a:lnTo>
                        <a:pt x="21600" y="10800"/>
                      </a:lnTo>
                      <a:lnTo>
                        <a:pt x="16674" y="21600"/>
                      </a:lnTo>
                      <a:lnTo>
                        <a:pt x="4926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93815" flipV="1">
              <a:off x="1485525" y="4771594"/>
              <a:ext cx="306834" cy="245337"/>
            </a:xfrm>
            <a:prstGeom prst="rect">
              <a:avLst/>
            </a:prstGeom>
          </p:spPr>
        </p:pic>
      </p:grpSp>
      <p:sp>
        <p:nvSpPr>
          <p:cNvPr id="141" name="직선 화살표 연결선 26"/>
          <p:cNvSpPr/>
          <p:nvPr/>
        </p:nvSpPr>
        <p:spPr>
          <a:xfrm flipV="1">
            <a:off x="7071047" y="5787840"/>
            <a:ext cx="359286" cy="0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25" name="직선 화살표 연결선 26"/>
          <p:cNvSpPr/>
          <p:nvPr/>
        </p:nvSpPr>
        <p:spPr>
          <a:xfrm>
            <a:off x="5379594" y="5891967"/>
            <a:ext cx="992476" cy="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42" name="직사각형 12"/>
          <p:cNvSpPr txBox="1"/>
          <p:nvPr/>
        </p:nvSpPr>
        <p:spPr>
          <a:xfrm>
            <a:off x="8378951" y="4246524"/>
            <a:ext cx="252501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50" dirty="0"/>
              <a:t>Pod </a:t>
            </a:r>
            <a:r>
              <a:rPr lang="ko-KR" altLang="en-US" sz="1050" dirty="0"/>
              <a:t>생성</a:t>
            </a:r>
            <a:endParaRPr lang="en-US" altLang="ko-KR" sz="1050" dirty="0"/>
          </a:p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50" dirty="0"/>
              <a:t>: READY : 2/2 (</a:t>
            </a:r>
            <a:r>
              <a:rPr lang="en-US" altLang="ko-KR" sz="1050" dirty="0" err="1"/>
              <a:t>container+proxy</a:t>
            </a:r>
            <a:r>
              <a:rPr lang="en-US" altLang="ko-KR" sz="1050" dirty="0"/>
              <a:t>)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4021217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6"/>
          <p:cNvSpPr/>
          <p:nvPr/>
        </p:nvSpPr>
        <p:spPr>
          <a:xfrm>
            <a:off x="454970" y="1159165"/>
            <a:ext cx="11486484" cy="5266973"/>
          </a:xfrm>
          <a:prstGeom prst="roundRect">
            <a:avLst>
              <a:gd name="adj" fmla="val 176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grpSp>
        <p:nvGrpSpPr>
          <p:cNvPr id="456" name="그룹 455"/>
          <p:cNvGrpSpPr/>
          <p:nvPr/>
        </p:nvGrpSpPr>
        <p:grpSpPr>
          <a:xfrm>
            <a:off x="3103521" y="2840903"/>
            <a:ext cx="1792130" cy="888277"/>
            <a:chOff x="7759113" y="1783596"/>
            <a:chExt cx="1792130" cy="888277"/>
          </a:xfrm>
        </p:grpSpPr>
        <p:sp>
          <p:nvSpPr>
            <p:cNvPr id="457" name="직사각형 61"/>
            <p:cNvSpPr/>
            <p:nvPr/>
          </p:nvSpPr>
          <p:spPr>
            <a:xfrm>
              <a:off x="7759113" y="1783596"/>
              <a:ext cx="1792130" cy="8882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58" name="그룹 457"/>
            <p:cNvGrpSpPr/>
            <p:nvPr/>
          </p:nvGrpSpPr>
          <p:grpSpPr>
            <a:xfrm>
              <a:off x="8732178" y="1826412"/>
              <a:ext cx="720001" cy="810211"/>
              <a:chOff x="1098751" y="2669492"/>
              <a:chExt cx="721702" cy="719898"/>
            </a:xfrm>
          </p:grpSpPr>
          <p:sp>
            <p:nvSpPr>
              <p:cNvPr id="469" name="모서리가 둥근 직사각형 260"/>
              <p:cNvSpPr/>
              <p:nvPr/>
            </p:nvSpPr>
            <p:spPr>
              <a:xfrm>
                <a:off x="1098752" y="2669492"/>
                <a:ext cx="721701" cy="703717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0" name="TextBox 261"/>
              <p:cNvSpPr txBox="1"/>
              <p:nvPr/>
            </p:nvSpPr>
            <p:spPr>
              <a:xfrm>
                <a:off x="1098751" y="3115923"/>
                <a:ext cx="714794" cy="2734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sz="700" dirty="0">
                    <a:solidFill>
                      <a:schemeClr val="tx1"/>
                    </a:solidFill>
                  </a:rPr>
                  <a:t>Spring Cloud</a:t>
                </a:r>
              </a:p>
              <a:p>
                <a:r>
                  <a:rPr lang="en-US" sz="700" dirty="0">
                    <a:solidFill>
                      <a:schemeClr val="tx1"/>
                    </a:solidFill>
                  </a:rPr>
                  <a:t>Gateway</a:t>
                </a:r>
                <a:endParaRPr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1" name="그룹 49"/>
              <p:cNvGrpSpPr/>
              <p:nvPr/>
            </p:nvGrpSpPr>
            <p:grpSpPr>
              <a:xfrm>
                <a:off x="1219466" y="2725508"/>
                <a:ext cx="472225" cy="455006"/>
                <a:chOff x="-1" y="0"/>
                <a:chExt cx="423265" cy="490988"/>
              </a:xfrm>
            </p:grpSpPr>
            <p:sp>
              <p:nvSpPr>
                <p:cNvPr id="472" name="육각형 53"/>
                <p:cNvSpPr/>
                <p:nvPr/>
              </p:nvSpPr>
              <p:spPr>
                <a:xfrm rot="5400000">
                  <a:off x="-33862" y="33861"/>
                  <a:ext cx="490988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3" name="육각형 54"/>
                <p:cNvSpPr/>
                <p:nvPr/>
              </p:nvSpPr>
              <p:spPr>
                <a:xfrm rot="5400000">
                  <a:off x="27190" y="86490"/>
                  <a:ext cx="368886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474" name="그림 55" descr="그림 55"/>
                <p:cNvPicPr>
                  <a:picLocks noChangeAspect="1"/>
                </p:cNvPicPr>
                <p:nvPr/>
              </p:nvPicPr>
              <p:blipFill>
                <a:blip r:embed="rId3"/>
                <a:srcRect l="21231" t="13559" r="21806" b="15477"/>
                <a:stretch>
                  <a:fillRect/>
                </a:stretch>
              </p:blipFill>
              <p:spPr>
                <a:xfrm>
                  <a:off x="33771" y="39049"/>
                  <a:ext cx="355720" cy="3988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59" name="그룹 458"/>
            <p:cNvGrpSpPr/>
            <p:nvPr/>
          </p:nvGrpSpPr>
          <p:grpSpPr>
            <a:xfrm>
              <a:off x="7819921" y="1816151"/>
              <a:ext cx="754779" cy="792000"/>
              <a:chOff x="1258397" y="4569995"/>
              <a:chExt cx="756562" cy="771684"/>
            </a:xfrm>
          </p:grpSpPr>
          <p:grpSp>
            <p:nvGrpSpPr>
              <p:cNvPr id="461" name="그룹 4129"/>
              <p:cNvGrpSpPr/>
              <p:nvPr/>
            </p:nvGrpSpPr>
            <p:grpSpPr>
              <a:xfrm>
                <a:off x="1258397" y="4569995"/>
                <a:ext cx="756562" cy="771684"/>
                <a:chOff x="-17481" y="-124664"/>
                <a:chExt cx="756561" cy="771682"/>
              </a:xfrm>
            </p:grpSpPr>
            <p:grpSp>
              <p:nvGrpSpPr>
                <p:cNvPr id="463" name="그룹 259"/>
                <p:cNvGrpSpPr/>
                <p:nvPr/>
              </p:nvGrpSpPr>
              <p:grpSpPr>
                <a:xfrm>
                  <a:off x="-17481" y="-124664"/>
                  <a:ext cx="756561" cy="771682"/>
                  <a:chOff x="-17481" y="-124664"/>
                  <a:chExt cx="756560" cy="771681"/>
                </a:xfrm>
              </p:grpSpPr>
              <p:sp>
                <p:nvSpPr>
                  <p:cNvPr id="467" name="모서리가 둥근 직사각형 260"/>
                  <p:cNvSpPr/>
                  <p:nvPr/>
                </p:nvSpPr>
                <p:spPr>
                  <a:xfrm>
                    <a:off x="0" y="-124664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8" name="TextBox 261"/>
                  <p:cNvSpPr txBox="1"/>
                  <p:nvPr/>
                </p:nvSpPr>
                <p:spPr>
                  <a:xfrm>
                    <a:off x="-17481" y="423142"/>
                    <a:ext cx="756560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64" name="그룹 262"/>
                <p:cNvGrpSpPr/>
                <p:nvPr/>
              </p:nvGrpSpPr>
              <p:grpSpPr>
                <a:xfrm>
                  <a:off x="113773" y="-86593"/>
                  <a:ext cx="486628" cy="533394"/>
                  <a:chOff x="-1" y="-124665"/>
                  <a:chExt cx="486627" cy="533393"/>
                </a:xfrm>
              </p:grpSpPr>
              <p:sp>
                <p:nvSpPr>
                  <p:cNvPr id="465" name="육각형 263"/>
                  <p:cNvSpPr/>
                  <p:nvPr/>
                </p:nvSpPr>
                <p:spPr>
                  <a:xfrm rot="5400000">
                    <a:off x="-23384" y="-1012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6" name="육각형 264"/>
                  <p:cNvSpPr/>
                  <p:nvPr/>
                </p:nvSpPr>
                <p:spPr>
                  <a:xfrm rot="5400000">
                    <a:off x="42939" y="-40773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462" name="그림 4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771594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460" name="직선 화살표 연결선 26"/>
            <p:cNvSpPr/>
            <p:nvPr/>
          </p:nvSpPr>
          <p:spPr>
            <a:xfrm>
              <a:off x="8406891" y="2159385"/>
              <a:ext cx="445716" cy="0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95" name="그룹 394"/>
          <p:cNvGrpSpPr/>
          <p:nvPr/>
        </p:nvGrpSpPr>
        <p:grpSpPr>
          <a:xfrm>
            <a:off x="5436747" y="1773693"/>
            <a:ext cx="1792130" cy="888277"/>
            <a:chOff x="7759113" y="1783596"/>
            <a:chExt cx="1792130" cy="888277"/>
          </a:xfrm>
        </p:grpSpPr>
        <p:sp>
          <p:nvSpPr>
            <p:cNvPr id="396" name="직사각형 61"/>
            <p:cNvSpPr/>
            <p:nvPr/>
          </p:nvSpPr>
          <p:spPr>
            <a:xfrm>
              <a:off x="7759113" y="1783596"/>
              <a:ext cx="1792130" cy="8882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97" name="그룹 396"/>
            <p:cNvGrpSpPr/>
            <p:nvPr/>
          </p:nvGrpSpPr>
          <p:grpSpPr>
            <a:xfrm>
              <a:off x="8732178" y="1826416"/>
              <a:ext cx="720001" cy="792001"/>
              <a:chOff x="1098751" y="2669492"/>
              <a:chExt cx="721702" cy="703717"/>
            </a:xfrm>
          </p:grpSpPr>
          <p:sp>
            <p:nvSpPr>
              <p:cNvPr id="408" name="모서리가 둥근 직사각형 260"/>
              <p:cNvSpPr/>
              <p:nvPr/>
            </p:nvSpPr>
            <p:spPr>
              <a:xfrm>
                <a:off x="1098752" y="2669492"/>
                <a:ext cx="721701" cy="703717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9" name="TextBox 261"/>
              <p:cNvSpPr txBox="1"/>
              <p:nvPr/>
            </p:nvSpPr>
            <p:spPr>
              <a:xfrm>
                <a:off x="1098751" y="3172348"/>
                <a:ext cx="714794" cy="1777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sz="700" dirty="0" err="1">
                    <a:solidFill>
                      <a:schemeClr val="tx1"/>
                    </a:solidFill>
                  </a:rPr>
                  <a:t>SpringBoot</a:t>
                </a:r>
                <a:endParaRPr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0" name="그룹 49"/>
              <p:cNvGrpSpPr/>
              <p:nvPr/>
            </p:nvGrpSpPr>
            <p:grpSpPr>
              <a:xfrm>
                <a:off x="1219466" y="2725508"/>
                <a:ext cx="472225" cy="455006"/>
                <a:chOff x="-1" y="0"/>
                <a:chExt cx="423265" cy="490988"/>
              </a:xfrm>
            </p:grpSpPr>
            <p:sp>
              <p:nvSpPr>
                <p:cNvPr id="411" name="육각형 53"/>
                <p:cNvSpPr/>
                <p:nvPr/>
              </p:nvSpPr>
              <p:spPr>
                <a:xfrm rot="5400000">
                  <a:off x="-33862" y="33861"/>
                  <a:ext cx="490988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12" name="육각형 54"/>
                <p:cNvSpPr/>
                <p:nvPr/>
              </p:nvSpPr>
              <p:spPr>
                <a:xfrm rot="5400000">
                  <a:off x="27190" y="86490"/>
                  <a:ext cx="368886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413" name="그림 55" descr="그림 55"/>
                <p:cNvPicPr>
                  <a:picLocks noChangeAspect="1"/>
                </p:cNvPicPr>
                <p:nvPr/>
              </p:nvPicPr>
              <p:blipFill>
                <a:blip r:embed="rId3"/>
                <a:srcRect l="21231" t="13559" r="21806" b="15477"/>
                <a:stretch>
                  <a:fillRect/>
                </a:stretch>
              </p:blipFill>
              <p:spPr>
                <a:xfrm>
                  <a:off x="33771" y="39049"/>
                  <a:ext cx="355720" cy="3988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398" name="그룹 397"/>
            <p:cNvGrpSpPr/>
            <p:nvPr/>
          </p:nvGrpSpPr>
          <p:grpSpPr>
            <a:xfrm>
              <a:off x="7819921" y="1816151"/>
              <a:ext cx="754779" cy="792000"/>
              <a:chOff x="1258397" y="4569995"/>
              <a:chExt cx="756562" cy="771684"/>
            </a:xfrm>
          </p:grpSpPr>
          <p:grpSp>
            <p:nvGrpSpPr>
              <p:cNvPr id="400" name="그룹 4129"/>
              <p:cNvGrpSpPr/>
              <p:nvPr/>
            </p:nvGrpSpPr>
            <p:grpSpPr>
              <a:xfrm>
                <a:off x="1258397" y="4569995"/>
                <a:ext cx="756562" cy="771684"/>
                <a:chOff x="-17481" y="-124664"/>
                <a:chExt cx="756561" cy="771682"/>
              </a:xfrm>
            </p:grpSpPr>
            <p:grpSp>
              <p:nvGrpSpPr>
                <p:cNvPr id="402" name="그룹 259"/>
                <p:cNvGrpSpPr/>
                <p:nvPr/>
              </p:nvGrpSpPr>
              <p:grpSpPr>
                <a:xfrm>
                  <a:off x="-17481" y="-124664"/>
                  <a:ext cx="756561" cy="771682"/>
                  <a:chOff x="-17481" y="-124664"/>
                  <a:chExt cx="756560" cy="771681"/>
                </a:xfrm>
              </p:grpSpPr>
              <p:sp>
                <p:nvSpPr>
                  <p:cNvPr id="406" name="모서리가 둥근 직사각형 260"/>
                  <p:cNvSpPr/>
                  <p:nvPr/>
                </p:nvSpPr>
                <p:spPr>
                  <a:xfrm>
                    <a:off x="0" y="-124664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07" name="TextBox 261"/>
                  <p:cNvSpPr txBox="1"/>
                  <p:nvPr/>
                </p:nvSpPr>
                <p:spPr>
                  <a:xfrm>
                    <a:off x="-17481" y="423142"/>
                    <a:ext cx="756560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3" name="그룹 262"/>
                <p:cNvGrpSpPr/>
                <p:nvPr/>
              </p:nvGrpSpPr>
              <p:grpSpPr>
                <a:xfrm>
                  <a:off x="113773" y="-86593"/>
                  <a:ext cx="486628" cy="533394"/>
                  <a:chOff x="-1" y="-124665"/>
                  <a:chExt cx="486627" cy="533393"/>
                </a:xfrm>
              </p:grpSpPr>
              <p:sp>
                <p:nvSpPr>
                  <p:cNvPr id="404" name="육각형 263"/>
                  <p:cNvSpPr/>
                  <p:nvPr/>
                </p:nvSpPr>
                <p:spPr>
                  <a:xfrm rot="5400000">
                    <a:off x="-23384" y="-1012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05" name="육각형 264"/>
                  <p:cNvSpPr/>
                  <p:nvPr/>
                </p:nvSpPr>
                <p:spPr>
                  <a:xfrm rot="5400000">
                    <a:off x="42939" y="-40773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401" name="그림 40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771594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399" name="직선 화살표 연결선 26"/>
            <p:cNvSpPr/>
            <p:nvPr/>
          </p:nvSpPr>
          <p:spPr>
            <a:xfrm>
              <a:off x="8406891" y="2159385"/>
              <a:ext cx="445716" cy="0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759113" y="1773693"/>
            <a:ext cx="1792130" cy="888277"/>
            <a:chOff x="7759113" y="1783596"/>
            <a:chExt cx="1792130" cy="888277"/>
          </a:xfrm>
        </p:grpSpPr>
        <p:sp>
          <p:nvSpPr>
            <p:cNvPr id="241" name="직사각형 61"/>
            <p:cNvSpPr/>
            <p:nvPr/>
          </p:nvSpPr>
          <p:spPr>
            <a:xfrm>
              <a:off x="7759113" y="1783596"/>
              <a:ext cx="1792130" cy="8882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51" name="그룹 250"/>
            <p:cNvGrpSpPr/>
            <p:nvPr/>
          </p:nvGrpSpPr>
          <p:grpSpPr>
            <a:xfrm>
              <a:off x="8732178" y="1826416"/>
              <a:ext cx="720001" cy="792001"/>
              <a:chOff x="1098751" y="2669492"/>
              <a:chExt cx="721702" cy="703717"/>
            </a:xfrm>
          </p:grpSpPr>
          <p:sp>
            <p:nvSpPr>
              <p:cNvPr id="262" name="모서리가 둥근 직사각형 260"/>
              <p:cNvSpPr/>
              <p:nvPr/>
            </p:nvSpPr>
            <p:spPr>
              <a:xfrm>
                <a:off x="1098752" y="2669492"/>
                <a:ext cx="721701" cy="703717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5" name="TextBox 261"/>
              <p:cNvSpPr txBox="1"/>
              <p:nvPr/>
            </p:nvSpPr>
            <p:spPr>
              <a:xfrm>
                <a:off x="1098751" y="3172348"/>
                <a:ext cx="714794" cy="1777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sz="700" dirty="0" err="1">
                    <a:solidFill>
                      <a:schemeClr val="tx1"/>
                    </a:solidFill>
                  </a:rPr>
                  <a:t>SpringBoot</a:t>
                </a:r>
                <a:endParaRPr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6" name="그룹 49"/>
              <p:cNvGrpSpPr/>
              <p:nvPr/>
            </p:nvGrpSpPr>
            <p:grpSpPr>
              <a:xfrm>
                <a:off x="1219466" y="2725508"/>
                <a:ext cx="472225" cy="455006"/>
                <a:chOff x="-1" y="0"/>
                <a:chExt cx="423265" cy="490988"/>
              </a:xfrm>
            </p:grpSpPr>
            <p:sp>
              <p:nvSpPr>
                <p:cNvPr id="267" name="육각형 53"/>
                <p:cNvSpPr/>
                <p:nvPr/>
              </p:nvSpPr>
              <p:spPr>
                <a:xfrm rot="5400000">
                  <a:off x="-33862" y="33861"/>
                  <a:ext cx="490988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68" name="육각형 54"/>
                <p:cNvSpPr/>
                <p:nvPr/>
              </p:nvSpPr>
              <p:spPr>
                <a:xfrm rot="5400000">
                  <a:off x="27190" y="86490"/>
                  <a:ext cx="368886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276" name="그림 55" descr="그림 55"/>
                <p:cNvPicPr>
                  <a:picLocks noChangeAspect="1"/>
                </p:cNvPicPr>
                <p:nvPr/>
              </p:nvPicPr>
              <p:blipFill>
                <a:blip r:embed="rId3"/>
                <a:srcRect l="21231" t="13559" r="21806" b="15477"/>
                <a:stretch>
                  <a:fillRect/>
                </a:stretch>
              </p:blipFill>
              <p:spPr>
                <a:xfrm>
                  <a:off x="33771" y="39049"/>
                  <a:ext cx="355720" cy="3988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290" name="그룹 289"/>
            <p:cNvGrpSpPr/>
            <p:nvPr/>
          </p:nvGrpSpPr>
          <p:grpSpPr>
            <a:xfrm>
              <a:off x="7819921" y="1816151"/>
              <a:ext cx="754779" cy="792000"/>
              <a:chOff x="1258397" y="4569995"/>
              <a:chExt cx="756562" cy="771684"/>
            </a:xfrm>
          </p:grpSpPr>
          <p:grpSp>
            <p:nvGrpSpPr>
              <p:cNvPr id="292" name="그룹 4129"/>
              <p:cNvGrpSpPr/>
              <p:nvPr/>
            </p:nvGrpSpPr>
            <p:grpSpPr>
              <a:xfrm>
                <a:off x="1258397" y="4569995"/>
                <a:ext cx="756562" cy="771684"/>
                <a:chOff x="-17481" y="-124664"/>
                <a:chExt cx="756561" cy="771682"/>
              </a:xfrm>
            </p:grpSpPr>
            <p:grpSp>
              <p:nvGrpSpPr>
                <p:cNvPr id="294" name="그룹 259"/>
                <p:cNvGrpSpPr/>
                <p:nvPr/>
              </p:nvGrpSpPr>
              <p:grpSpPr>
                <a:xfrm>
                  <a:off x="-17481" y="-124664"/>
                  <a:ext cx="756561" cy="771682"/>
                  <a:chOff x="-17481" y="-124664"/>
                  <a:chExt cx="756560" cy="771681"/>
                </a:xfrm>
              </p:grpSpPr>
              <p:sp>
                <p:nvSpPr>
                  <p:cNvPr id="308" name="모서리가 둥근 직사각형 260"/>
                  <p:cNvSpPr/>
                  <p:nvPr/>
                </p:nvSpPr>
                <p:spPr>
                  <a:xfrm>
                    <a:off x="0" y="-124664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12" name="TextBox 261"/>
                  <p:cNvSpPr txBox="1"/>
                  <p:nvPr/>
                </p:nvSpPr>
                <p:spPr>
                  <a:xfrm>
                    <a:off x="-17481" y="423142"/>
                    <a:ext cx="756560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95" name="그룹 262"/>
                <p:cNvGrpSpPr/>
                <p:nvPr/>
              </p:nvGrpSpPr>
              <p:grpSpPr>
                <a:xfrm>
                  <a:off x="113773" y="-86593"/>
                  <a:ext cx="486628" cy="533394"/>
                  <a:chOff x="-1" y="-124665"/>
                  <a:chExt cx="486627" cy="533393"/>
                </a:xfrm>
              </p:grpSpPr>
              <p:sp>
                <p:nvSpPr>
                  <p:cNvPr id="296" name="육각형 263"/>
                  <p:cNvSpPr/>
                  <p:nvPr/>
                </p:nvSpPr>
                <p:spPr>
                  <a:xfrm rot="5400000">
                    <a:off x="-23384" y="-1012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97" name="육각형 264"/>
                  <p:cNvSpPr/>
                  <p:nvPr/>
                </p:nvSpPr>
                <p:spPr>
                  <a:xfrm rot="5400000">
                    <a:off x="42939" y="-40773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293" name="그림 29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771594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313" name="직선 화살표 연결선 26"/>
            <p:cNvSpPr/>
            <p:nvPr/>
          </p:nvSpPr>
          <p:spPr>
            <a:xfrm>
              <a:off x="8406891" y="2159385"/>
              <a:ext cx="445716" cy="0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14" name="그룹 413"/>
          <p:cNvGrpSpPr/>
          <p:nvPr/>
        </p:nvGrpSpPr>
        <p:grpSpPr>
          <a:xfrm>
            <a:off x="7768582" y="2840903"/>
            <a:ext cx="1792130" cy="888277"/>
            <a:chOff x="7759113" y="1783596"/>
            <a:chExt cx="1792130" cy="888277"/>
          </a:xfrm>
        </p:grpSpPr>
        <p:sp>
          <p:nvSpPr>
            <p:cNvPr id="415" name="직사각형 61"/>
            <p:cNvSpPr/>
            <p:nvPr/>
          </p:nvSpPr>
          <p:spPr>
            <a:xfrm>
              <a:off x="7759113" y="1783596"/>
              <a:ext cx="1792130" cy="8882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16" name="그룹 415"/>
            <p:cNvGrpSpPr/>
            <p:nvPr/>
          </p:nvGrpSpPr>
          <p:grpSpPr>
            <a:xfrm>
              <a:off x="8732178" y="1826416"/>
              <a:ext cx="720001" cy="792001"/>
              <a:chOff x="1098751" y="2669492"/>
              <a:chExt cx="721702" cy="703717"/>
            </a:xfrm>
          </p:grpSpPr>
          <p:sp>
            <p:nvSpPr>
              <p:cNvPr id="427" name="모서리가 둥근 직사각형 260"/>
              <p:cNvSpPr/>
              <p:nvPr/>
            </p:nvSpPr>
            <p:spPr>
              <a:xfrm>
                <a:off x="1098752" y="2669492"/>
                <a:ext cx="721701" cy="703717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8" name="TextBox 261"/>
              <p:cNvSpPr txBox="1"/>
              <p:nvPr/>
            </p:nvSpPr>
            <p:spPr>
              <a:xfrm>
                <a:off x="1098751" y="3172348"/>
                <a:ext cx="714794" cy="1777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sz="700" dirty="0" err="1">
                    <a:solidFill>
                      <a:schemeClr val="tx1"/>
                    </a:solidFill>
                  </a:rPr>
                  <a:t>SpringBoot</a:t>
                </a:r>
                <a:endParaRPr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9" name="그룹 49"/>
              <p:cNvGrpSpPr/>
              <p:nvPr/>
            </p:nvGrpSpPr>
            <p:grpSpPr>
              <a:xfrm>
                <a:off x="1219466" y="2725508"/>
                <a:ext cx="472225" cy="455006"/>
                <a:chOff x="-1" y="0"/>
                <a:chExt cx="423265" cy="490988"/>
              </a:xfrm>
            </p:grpSpPr>
            <p:sp>
              <p:nvSpPr>
                <p:cNvPr id="430" name="육각형 53"/>
                <p:cNvSpPr/>
                <p:nvPr/>
              </p:nvSpPr>
              <p:spPr>
                <a:xfrm rot="5400000">
                  <a:off x="-33862" y="33861"/>
                  <a:ext cx="490988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31" name="육각형 54"/>
                <p:cNvSpPr/>
                <p:nvPr/>
              </p:nvSpPr>
              <p:spPr>
                <a:xfrm rot="5400000">
                  <a:off x="27190" y="86490"/>
                  <a:ext cx="368886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432" name="그림 55" descr="그림 55"/>
                <p:cNvPicPr>
                  <a:picLocks noChangeAspect="1"/>
                </p:cNvPicPr>
                <p:nvPr/>
              </p:nvPicPr>
              <p:blipFill>
                <a:blip r:embed="rId3"/>
                <a:srcRect l="21231" t="13559" r="21806" b="15477"/>
                <a:stretch>
                  <a:fillRect/>
                </a:stretch>
              </p:blipFill>
              <p:spPr>
                <a:xfrm>
                  <a:off x="33771" y="39049"/>
                  <a:ext cx="355720" cy="3988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7" name="그룹 416"/>
            <p:cNvGrpSpPr/>
            <p:nvPr/>
          </p:nvGrpSpPr>
          <p:grpSpPr>
            <a:xfrm>
              <a:off x="7819921" y="1816151"/>
              <a:ext cx="754779" cy="792000"/>
              <a:chOff x="1258397" y="4569995"/>
              <a:chExt cx="756562" cy="771684"/>
            </a:xfrm>
          </p:grpSpPr>
          <p:grpSp>
            <p:nvGrpSpPr>
              <p:cNvPr id="419" name="그룹 4129"/>
              <p:cNvGrpSpPr/>
              <p:nvPr/>
            </p:nvGrpSpPr>
            <p:grpSpPr>
              <a:xfrm>
                <a:off x="1258397" y="4569995"/>
                <a:ext cx="756562" cy="771684"/>
                <a:chOff x="-17481" y="-124664"/>
                <a:chExt cx="756561" cy="771682"/>
              </a:xfrm>
            </p:grpSpPr>
            <p:grpSp>
              <p:nvGrpSpPr>
                <p:cNvPr id="421" name="그룹 259"/>
                <p:cNvGrpSpPr/>
                <p:nvPr/>
              </p:nvGrpSpPr>
              <p:grpSpPr>
                <a:xfrm>
                  <a:off x="-17481" y="-124664"/>
                  <a:ext cx="756561" cy="771682"/>
                  <a:chOff x="-17481" y="-124664"/>
                  <a:chExt cx="756560" cy="771681"/>
                </a:xfrm>
              </p:grpSpPr>
              <p:sp>
                <p:nvSpPr>
                  <p:cNvPr id="425" name="모서리가 둥근 직사각형 260"/>
                  <p:cNvSpPr/>
                  <p:nvPr/>
                </p:nvSpPr>
                <p:spPr>
                  <a:xfrm>
                    <a:off x="0" y="-124664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6" name="TextBox 261"/>
                  <p:cNvSpPr txBox="1"/>
                  <p:nvPr/>
                </p:nvSpPr>
                <p:spPr>
                  <a:xfrm>
                    <a:off x="-17481" y="423142"/>
                    <a:ext cx="756560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22" name="그룹 262"/>
                <p:cNvGrpSpPr/>
                <p:nvPr/>
              </p:nvGrpSpPr>
              <p:grpSpPr>
                <a:xfrm>
                  <a:off x="113773" y="-86593"/>
                  <a:ext cx="486628" cy="533394"/>
                  <a:chOff x="-1" y="-124665"/>
                  <a:chExt cx="486627" cy="533393"/>
                </a:xfrm>
              </p:grpSpPr>
              <p:sp>
                <p:nvSpPr>
                  <p:cNvPr id="423" name="육각형 263"/>
                  <p:cNvSpPr/>
                  <p:nvPr/>
                </p:nvSpPr>
                <p:spPr>
                  <a:xfrm rot="5400000">
                    <a:off x="-23384" y="-1012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24" name="육각형 264"/>
                  <p:cNvSpPr/>
                  <p:nvPr/>
                </p:nvSpPr>
                <p:spPr>
                  <a:xfrm rot="5400000">
                    <a:off x="42939" y="-40773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420" name="그림 4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771594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418" name="직선 화살표 연결선 26"/>
            <p:cNvSpPr/>
            <p:nvPr/>
          </p:nvSpPr>
          <p:spPr>
            <a:xfrm>
              <a:off x="8406891" y="2159385"/>
              <a:ext cx="445716" cy="0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5436051" y="2840903"/>
            <a:ext cx="1792130" cy="888277"/>
            <a:chOff x="7759113" y="1783596"/>
            <a:chExt cx="1792130" cy="888277"/>
          </a:xfrm>
        </p:grpSpPr>
        <p:sp>
          <p:nvSpPr>
            <p:cNvPr id="434" name="직사각형 61"/>
            <p:cNvSpPr/>
            <p:nvPr/>
          </p:nvSpPr>
          <p:spPr>
            <a:xfrm>
              <a:off x="7759113" y="1783596"/>
              <a:ext cx="1792130" cy="88827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35" name="그룹 434"/>
            <p:cNvGrpSpPr/>
            <p:nvPr/>
          </p:nvGrpSpPr>
          <p:grpSpPr>
            <a:xfrm>
              <a:off x="8732178" y="1826416"/>
              <a:ext cx="720001" cy="792001"/>
              <a:chOff x="1098751" y="2669492"/>
              <a:chExt cx="721702" cy="703717"/>
            </a:xfrm>
          </p:grpSpPr>
          <p:sp>
            <p:nvSpPr>
              <p:cNvPr id="446" name="모서리가 둥근 직사각형 260"/>
              <p:cNvSpPr/>
              <p:nvPr/>
            </p:nvSpPr>
            <p:spPr>
              <a:xfrm>
                <a:off x="1098752" y="2669492"/>
                <a:ext cx="721701" cy="703717"/>
              </a:xfrm>
              <a:prstGeom prst="roundRect">
                <a:avLst>
                  <a:gd name="adj" fmla="val 9528"/>
                </a:avLst>
              </a:prstGeom>
              <a:solidFill>
                <a:srgbClr val="FFFFFF"/>
              </a:solidFill>
              <a:ln w="12700" cap="flat">
                <a:solidFill>
                  <a:srgbClr val="BFBFBF"/>
                </a:solidFill>
                <a:prstDash val="solid"/>
                <a:miter lim="8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TextBox 261"/>
              <p:cNvSpPr txBox="1"/>
              <p:nvPr/>
            </p:nvSpPr>
            <p:spPr>
              <a:xfrm>
                <a:off x="1098751" y="3172348"/>
                <a:ext cx="714794" cy="1777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600">
                    <a:solidFill>
                      <a:srgbClr val="BFBFBF"/>
                    </a:solidFill>
                    <a:latin typeface="여기어때 잘난체"/>
                    <a:ea typeface="여기어때 잘난체"/>
                    <a:cs typeface="여기어때 잘난체"/>
                    <a:sym typeface="여기어때 잘난체"/>
                  </a:defRPr>
                </a:lvl1pPr>
              </a:lstStyle>
              <a:p>
                <a:r>
                  <a:rPr lang="en-US" sz="700" dirty="0" err="1">
                    <a:solidFill>
                      <a:schemeClr val="tx1"/>
                    </a:solidFill>
                  </a:rPr>
                  <a:t>SpringBoot</a:t>
                </a:r>
                <a:endParaRPr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8" name="그룹 49"/>
              <p:cNvGrpSpPr/>
              <p:nvPr/>
            </p:nvGrpSpPr>
            <p:grpSpPr>
              <a:xfrm>
                <a:off x="1219466" y="2725508"/>
                <a:ext cx="472225" cy="455006"/>
                <a:chOff x="-1" y="0"/>
                <a:chExt cx="423265" cy="490988"/>
              </a:xfrm>
            </p:grpSpPr>
            <p:sp>
              <p:nvSpPr>
                <p:cNvPr id="449" name="육각형 53"/>
                <p:cNvSpPr/>
                <p:nvPr/>
              </p:nvSpPr>
              <p:spPr>
                <a:xfrm rot="5400000">
                  <a:off x="-33862" y="33861"/>
                  <a:ext cx="490988" cy="423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73B647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50" name="육각형 54"/>
                <p:cNvSpPr/>
                <p:nvPr/>
              </p:nvSpPr>
              <p:spPr>
                <a:xfrm rot="5400000">
                  <a:off x="27190" y="86490"/>
                  <a:ext cx="368886" cy="31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451" name="그림 55" descr="그림 55"/>
                <p:cNvPicPr>
                  <a:picLocks noChangeAspect="1"/>
                </p:cNvPicPr>
                <p:nvPr/>
              </p:nvPicPr>
              <p:blipFill>
                <a:blip r:embed="rId3"/>
                <a:srcRect l="21231" t="13559" r="21806" b="15477"/>
                <a:stretch>
                  <a:fillRect/>
                </a:stretch>
              </p:blipFill>
              <p:spPr>
                <a:xfrm>
                  <a:off x="33771" y="39049"/>
                  <a:ext cx="355720" cy="3988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36" name="그룹 435"/>
            <p:cNvGrpSpPr/>
            <p:nvPr/>
          </p:nvGrpSpPr>
          <p:grpSpPr>
            <a:xfrm>
              <a:off x="7819921" y="1816151"/>
              <a:ext cx="754779" cy="792000"/>
              <a:chOff x="1258397" y="4569995"/>
              <a:chExt cx="756562" cy="771684"/>
            </a:xfrm>
          </p:grpSpPr>
          <p:grpSp>
            <p:nvGrpSpPr>
              <p:cNvPr id="438" name="그룹 4129"/>
              <p:cNvGrpSpPr/>
              <p:nvPr/>
            </p:nvGrpSpPr>
            <p:grpSpPr>
              <a:xfrm>
                <a:off x="1258397" y="4569995"/>
                <a:ext cx="756562" cy="771684"/>
                <a:chOff x="-17481" y="-124664"/>
                <a:chExt cx="756561" cy="771682"/>
              </a:xfrm>
            </p:grpSpPr>
            <p:grpSp>
              <p:nvGrpSpPr>
                <p:cNvPr id="440" name="그룹 259"/>
                <p:cNvGrpSpPr/>
                <p:nvPr/>
              </p:nvGrpSpPr>
              <p:grpSpPr>
                <a:xfrm>
                  <a:off x="-17481" y="-124664"/>
                  <a:ext cx="756561" cy="771682"/>
                  <a:chOff x="-17481" y="-124664"/>
                  <a:chExt cx="756560" cy="771681"/>
                </a:xfrm>
              </p:grpSpPr>
              <p:sp>
                <p:nvSpPr>
                  <p:cNvPr id="444" name="모서리가 둥근 직사각형 260"/>
                  <p:cNvSpPr/>
                  <p:nvPr/>
                </p:nvSpPr>
                <p:spPr>
                  <a:xfrm>
                    <a:off x="0" y="-124664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45" name="TextBox 261"/>
                  <p:cNvSpPr txBox="1"/>
                  <p:nvPr/>
                </p:nvSpPr>
                <p:spPr>
                  <a:xfrm>
                    <a:off x="-17481" y="423142"/>
                    <a:ext cx="756560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41" name="그룹 262"/>
                <p:cNvGrpSpPr/>
                <p:nvPr/>
              </p:nvGrpSpPr>
              <p:grpSpPr>
                <a:xfrm>
                  <a:off x="113773" y="-86593"/>
                  <a:ext cx="486628" cy="533394"/>
                  <a:chOff x="-1" y="-124665"/>
                  <a:chExt cx="486627" cy="533393"/>
                </a:xfrm>
              </p:grpSpPr>
              <p:sp>
                <p:nvSpPr>
                  <p:cNvPr id="442" name="육각형 263"/>
                  <p:cNvSpPr/>
                  <p:nvPr/>
                </p:nvSpPr>
                <p:spPr>
                  <a:xfrm rot="5400000">
                    <a:off x="-23384" y="-1012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43" name="육각형 264"/>
                  <p:cNvSpPr/>
                  <p:nvPr/>
                </p:nvSpPr>
                <p:spPr>
                  <a:xfrm rot="5400000">
                    <a:off x="42939" y="-40773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439" name="그림 4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771594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437" name="직선 화살표 연결선 26"/>
            <p:cNvSpPr/>
            <p:nvPr/>
          </p:nvSpPr>
          <p:spPr>
            <a:xfrm>
              <a:off x="8406891" y="2159385"/>
              <a:ext cx="445716" cy="0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6" name="직사각형 3"/>
          <p:cNvSpPr txBox="1"/>
          <p:nvPr/>
        </p:nvSpPr>
        <p:spPr>
          <a:xfrm>
            <a:off x="636472" y="151967"/>
            <a:ext cx="94443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t>07.  구현</a:t>
            </a:r>
          </a:p>
        </p:txBody>
      </p:sp>
      <p:sp>
        <p:nvSpPr>
          <p:cNvPr id="237" name="직사각형 4"/>
          <p:cNvSpPr txBox="1"/>
          <p:nvPr/>
        </p:nvSpPr>
        <p:spPr>
          <a:xfrm>
            <a:off x="418322" y="710683"/>
            <a:ext cx="31741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dirty="0"/>
              <a:t>10</a:t>
            </a:r>
            <a:r>
              <a:rPr dirty="0"/>
              <a:t>) </a:t>
            </a:r>
            <a:r>
              <a:rPr dirty="0" err="1"/>
              <a:t>Istio</a:t>
            </a:r>
            <a:endParaRPr dirty="0"/>
          </a:p>
        </p:txBody>
      </p:sp>
      <p:sp>
        <p:nvSpPr>
          <p:cNvPr id="9" name="직사각형 71"/>
          <p:cNvSpPr/>
          <p:nvPr/>
        </p:nvSpPr>
        <p:spPr>
          <a:xfrm>
            <a:off x="1185333" y="1430039"/>
            <a:ext cx="10312400" cy="4725227"/>
          </a:xfrm>
          <a:prstGeom prst="rect">
            <a:avLst/>
          </a:prstGeom>
          <a:ln w="12700">
            <a:solidFill>
              <a:srgbClr val="6EB6F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" name="직사각형 61"/>
          <p:cNvSpPr/>
          <p:nvPr/>
        </p:nvSpPr>
        <p:spPr>
          <a:xfrm>
            <a:off x="1381987" y="1650102"/>
            <a:ext cx="954738" cy="9410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모서리가 둥근 직사각형 260"/>
          <p:cNvSpPr/>
          <p:nvPr/>
        </p:nvSpPr>
        <p:spPr>
          <a:xfrm>
            <a:off x="1485050" y="1724105"/>
            <a:ext cx="721701" cy="790229"/>
          </a:xfrm>
          <a:prstGeom prst="roundRect">
            <a:avLst>
              <a:gd name="adj" fmla="val 9528"/>
            </a:avLst>
          </a:prstGeom>
          <a:solidFill>
            <a:srgbClr val="FFFFFF"/>
          </a:solidFill>
          <a:ln w="12700" cap="flat">
            <a:solidFill>
              <a:srgbClr val="BFBFBF"/>
            </a:solidFill>
            <a:prstDash val="solid"/>
            <a:miter lim="8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TextBox 261"/>
          <p:cNvSpPr txBox="1"/>
          <p:nvPr/>
        </p:nvSpPr>
        <p:spPr>
          <a:xfrm>
            <a:off x="1494939" y="2235949"/>
            <a:ext cx="69130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600">
                <a:solidFill>
                  <a:srgbClr val="BFBFBF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sz="700" dirty="0" err="1">
                <a:solidFill>
                  <a:schemeClr val="tx1"/>
                </a:solidFill>
              </a:rPr>
              <a:t>Istio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IngressGateway</a:t>
            </a:r>
            <a:endParaRPr sz="700" dirty="0">
              <a:solidFill>
                <a:schemeClr val="tx1"/>
              </a:solidFill>
            </a:endParaRPr>
          </a:p>
        </p:txBody>
      </p:sp>
      <p:grpSp>
        <p:nvGrpSpPr>
          <p:cNvPr id="89" name="그룹 9"/>
          <p:cNvGrpSpPr/>
          <p:nvPr/>
        </p:nvGrpSpPr>
        <p:grpSpPr>
          <a:xfrm>
            <a:off x="1623899" y="1793185"/>
            <a:ext cx="420504" cy="487785"/>
            <a:chOff x="0" y="0"/>
            <a:chExt cx="420503" cy="487784"/>
          </a:xfrm>
        </p:grpSpPr>
        <p:sp>
          <p:nvSpPr>
            <p:cNvPr id="90" name="육각형 10"/>
            <p:cNvSpPr/>
            <p:nvPr/>
          </p:nvSpPr>
          <p:spPr>
            <a:xfrm rot="5400000">
              <a:off x="-33641" y="33640"/>
              <a:ext cx="487785" cy="420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466BB0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육각형 11"/>
            <p:cNvSpPr/>
            <p:nvPr/>
          </p:nvSpPr>
          <p:spPr>
            <a:xfrm rot="5400000">
              <a:off x="27011" y="85926"/>
              <a:ext cx="366480" cy="315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5" y="0"/>
                  </a:lnTo>
                  <a:lnTo>
                    <a:pt x="16945" y="0"/>
                  </a:lnTo>
                  <a:lnTo>
                    <a:pt x="21600" y="10800"/>
                  </a:lnTo>
                  <a:lnTo>
                    <a:pt x="16945" y="21600"/>
                  </a:lnTo>
                  <a:lnTo>
                    <a:pt x="465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2" name="Picture 8" descr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49" y="45020"/>
              <a:ext cx="356516" cy="356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3" name="그룹 482"/>
          <p:cNvGrpSpPr/>
          <p:nvPr/>
        </p:nvGrpSpPr>
        <p:grpSpPr>
          <a:xfrm>
            <a:off x="3103521" y="1778470"/>
            <a:ext cx="1848240" cy="915066"/>
            <a:chOff x="3116214" y="1654879"/>
            <a:chExt cx="1848240" cy="915066"/>
          </a:xfrm>
        </p:grpSpPr>
        <p:sp>
          <p:nvSpPr>
            <p:cNvPr id="52" name="직사각형 61"/>
            <p:cNvSpPr/>
            <p:nvPr/>
          </p:nvSpPr>
          <p:spPr>
            <a:xfrm>
              <a:off x="3116214" y="1654879"/>
              <a:ext cx="1848240" cy="91506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3175790" y="1728502"/>
              <a:ext cx="742613" cy="792000"/>
              <a:chOff x="1253212" y="4694659"/>
              <a:chExt cx="744367" cy="771684"/>
            </a:xfrm>
          </p:grpSpPr>
          <p:grpSp>
            <p:nvGrpSpPr>
              <p:cNvPr id="56" name="그룹 4129"/>
              <p:cNvGrpSpPr/>
              <p:nvPr/>
            </p:nvGrpSpPr>
            <p:grpSpPr>
              <a:xfrm>
                <a:off x="1253212" y="4694659"/>
                <a:ext cx="744367" cy="771684"/>
                <a:chOff x="-22666" y="0"/>
                <a:chExt cx="744366" cy="771682"/>
              </a:xfrm>
            </p:grpSpPr>
            <p:grpSp>
              <p:nvGrpSpPr>
                <p:cNvPr id="58" name="그룹 259"/>
                <p:cNvGrpSpPr/>
                <p:nvPr/>
              </p:nvGrpSpPr>
              <p:grpSpPr>
                <a:xfrm>
                  <a:off x="-22666" y="0"/>
                  <a:ext cx="744366" cy="771682"/>
                  <a:chOff x="-22666" y="0"/>
                  <a:chExt cx="744365" cy="771681"/>
                </a:xfrm>
              </p:grpSpPr>
              <p:sp>
                <p:nvSpPr>
                  <p:cNvPr id="62" name="모서리가 둥근 직사각형 260"/>
                  <p:cNvSpPr/>
                  <p:nvPr/>
                </p:nvSpPr>
                <p:spPr>
                  <a:xfrm>
                    <a:off x="0" y="0"/>
                    <a:ext cx="721699" cy="771681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BFBFBF"/>
                    </a:solidFill>
                    <a:prstDash val="solid"/>
                    <a:miter lim="8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1000"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3" name="TextBox 261"/>
                  <p:cNvSpPr txBox="1"/>
                  <p:nvPr/>
                </p:nvSpPr>
                <p:spPr>
                  <a:xfrm>
                    <a:off x="-22666" y="555177"/>
                    <a:ext cx="720194" cy="1949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600">
                        <a:solidFill>
                          <a:srgbClr val="BFBFBF"/>
                        </a:solidFill>
                        <a:latin typeface="여기어때 잘난체"/>
                        <a:ea typeface="여기어때 잘난체"/>
                        <a:cs typeface="여기어때 잘난체"/>
                        <a:sym typeface="여기어때 잘난체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schemeClr val="tx1"/>
                        </a:solidFill>
                      </a:rPr>
                      <a:t>Envoy Proxy</a:t>
                    </a:r>
                    <a:endParaRPr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그룹 262"/>
                <p:cNvGrpSpPr/>
                <p:nvPr/>
              </p:nvGrpSpPr>
              <p:grpSpPr>
                <a:xfrm>
                  <a:off x="113774" y="38072"/>
                  <a:ext cx="486626" cy="533393"/>
                  <a:chOff x="0" y="0"/>
                  <a:chExt cx="486625" cy="533392"/>
                </a:xfrm>
              </p:grpSpPr>
              <p:sp>
                <p:nvSpPr>
                  <p:cNvPr id="60" name="육각형 263"/>
                  <p:cNvSpPr/>
                  <p:nvPr/>
                </p:nvSpPr>
                <p:spPr>
                  <a:xfrm rot="5400000">
                    <a:off x="-23384" y="23382"/>
                    <a:ext cx="533393" cy="48662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7" y="0"/>
                        </a:lnTo>
                        <a:lnTo>
                          <a:pt x="16673" y="0"/>
                        </a:lnTo>
                        <a:lnTo>
                          <a:pt x="21600" y="10800"/>
                        </a:lnTo>
                        <a:lnTo>
                          <a:pt x="16673" y="21600"/>
                        </a:lnTo>
                        <a:lnTo>
                          <a:pt x="4927" y="21600"/>
                        </a:lnTo>
                        <a:close/>
                      </a:path>
                    </a:pathLst>
                  </a:custGeom>
                  <a:solidFill>
                    <a:srgbClr val="EF5098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" name="육각형 264"/>
                  <p:cNvSpPr/>
                  <p:nvPr/>
                </p:nvSpPr>
                <p:spPr>
                  <a:xfrm rot="5400000">
                    <a:off x="42939" y="83890"/>
                    <a:ext cx="400750" cy="36561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10800"/>
                        </a:moveTo>
                        <a:lnTo>
                          <a:pt x="4926" y="0"/>
                        </a:lnTo>
                        <a:lnTo>
                          <a:pt x="16674" y="0"/>
                        </a:lnTo>
                        <a:lnTo>
                          <a:pt x="21600" y="10800"/>
                        </a:lnTo>
                        <a:lnTo>
                          <a:pt x="16674" y="21600"/>
                        </a:lnTo>
                        <a:lnTo>
                          <a:pt x="4926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>
                    <a:outerShdw blurRad="50800" dist="38100" dir="27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</p:grpSp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893815" flipV="1">
                <a:off x="1485525" y="4896258"/>
                <a:ext cx="306834" cy="245337"/>
              </a:xfrm>
              <a:prstGeom prst="rect">
                <a:avLst/>
              </a:prstGeom>
            </p:spPr>
          </p:pic>
        </p:grpSp>
        <p:sp>
          <p:nvSpPr>
            <p:cNvPr id="64" name="모서리가 둥근 직사각형 260"/>
            <p:cNvSpPr/>
            <p:nvPr/>
          </p:nvSpPr>
          <p:spPr>
            <a:xfrm>
              <a:off x="4146547" y="1728502"/>
              <a:ext cx="720000" cy="792000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TextBox 261"/>
            <p:cNvSpPr txBox="1"/>
            <p:nvPr/>
          </p:nvSpPr>
          <p:spPr>
            <a:xfrm>
              <a:off x="4216160" y="2301401"/>
              <a:ext cx="585691" cy="20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700" dirty="0">
                  <a:solidFill>
                    <a:schemeClr val="tx1"/>
                  </a:solidFill>
                </a:rPr>
                <a:t>React</a:t>
              </a:r>
              <a:endParaRPr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그룹 12"/>
            <p:cNvGrpSpPr/>
            <p:nvPr/>
          </p:nvGrpSpPr>
          <p:grpSpPr>
            <a:xfrm>
              <a:off x="4249691" y="1771722"/>
              <a:ext cx="513713" cy="562874"/>
              <a:chOff x="0" y="0"/>
              <a:chExt cx="601114" cy="697293"/>
            </a:xfrm>
          </p:grpSpPr>
          <p:sp>
            <p:nvSpPr>
              <p:cNvPr id="34" name="육각형 9"/>
              <p:cNvSpPr/>
              <p:nvPr/>
            </p:nvSpPr>
            <p:spPr>
              <a:xfrm rot="5400000">
                <a:off x="-48090" y="48089"/>
                <a:ext cx="697294" cy="601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61DAFB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육각형 10"/>
              <p:cNvSpPr/>
              <p:nvPr/>
            </p:nvSpPr>
            <p:spPr>
              <a:xfrm rot="5400000">
                <a:off x="38614" y="122832"/>
                <a:ext cx="523887" cy="451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36" name="그림 7" descr="그림 7"/>
              <p:cNvPicPr>
                <a:picLocks noChangeAspect="1"/>
              </p:cNvPicPr>
              <p:nvPr/>
            </p:nvPicPr>
            <p:blipFill>
              <a:blip r:embed="rId6"/>
              <a:srcRect l="20048" r="19367"/>
              <a:stretch>
                <a:fillRect/>
              </a:stretch>
            </p:blipFill>
            <p:spPr>
              <a:xfrm>
                <a:off x="85379" y="94971"/>
                <a:ext cx="451196" cy="496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직선 화살표 연결선 26"/>
            <p:cNvSpPr/>
            <p:nvPr/>
          </p:nvSpPr>
          <p:spPr>
            <a:xfrm flipH="1" flipV="1">
              <a:off x="3882669" y="2121950"/>
              <a:ext cx="298775" cy="1556"/>
            </a:xfrm>
            <a:prstGeom prst="line">
              <a:avLst/>
            </a:prstGeom>
            <a:ln w="12700" cap="flat" cmpd="sng" algn="ctr">
              <a:solidFill>
                <a:schemeClr val="accent5"/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8" name="직사각형 12"/>
          <p:cNvSpPr txBox="1"/>
          <p:nvPr/>
        </p:nvSpPr>
        <p:spPr>
          <a:xfrm>
            <a:off x="1271066" y="2563897"/>
            <a:ext cx="123010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Gateway </a:t>
            </a:r>
          </a:p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+ </a:t>
            </a:r>
            <a:r>
              <a:rPr lang="en-US" sz="1000" dirty="0" err="1">
                <a:solidFill>
                  <a:srgbClr val="0070C0"/>
                </a:solidFill>
              </a:rPr>
              <a:t>VirtualService</a:t>
            </a:r>
            <a:endParaRPr sz="1000" dirty="0">
              <a:solidFill>
                <a:srgbClr val="0070C0"/>
              </a:solidFill>
            </a:endParaRPr>
          </a:p>
        </p:txBody>
      </p:sp>
      <p:sp>
        <p:nvSpPr>
          <p:cNvPr id="94" name="직선 화살표 연결선 26"/>
          <p:cNvSpPr/>
          <p:nvPr/>
        </p:nvSpPr>
        <p:spPr>
          <a:xfrm>
            <a:off x="2206751" y="2123965"/>
            <a:ext cx="1008299" cy="0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91" name="직선 화살표 연결선 26"/>
          <p:cNvSpPr/>
          <p:nvPr/>
        </p:nvSpPr>
        <p:spPr>
          <a:xfrm>
            <a:off x="1067855" y="2207525"/>
            <a:ext cx="417195" cy="0"/>
          </a:xfrm>
          <a:prstGeom prst="line">
            <a:avLst/>
          </a:prstGeom>
          <a:ln>
            <a:solidFill>
              <a:schemeClr val="accent5"/>
            </a:solidFill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192" name="직사각형 12"/>
          <p:cNvSpPr txBox="1"/>
          <p:nvPr/>
        </p:nvSpPr>
        <p:spPr>
          <a:xfrm>
            <a:off x="369727" y="2072546"/>
            <a:ext cx="805423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/>
              <a:t>Traffic</a:t>
            </a:r>
            <a:endParaRPr sz="1000" dirty="0"/>
          </a:p>
        </p:txBody>
      </p:sp>
      <p:sp>
        <p:nvSpPr>
          <p:cNvPr id="123" name="육각형 6"/>
          <p:cNvSpPr/>
          <p:nvPr/>
        </p:nvSpPr>
        <p:spPr>
          <a:xfrm rot="5400000">
            <a:off x="10617550" y="1192651"/>
            <a:ext cx="487786" cy="42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326CE5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육각형 7"/>
          <p:cNvSpPr/>
          <p:nvPr/>
        </p:nvSpPr>
        <p:spPr>
          <a:xfrm rot="5400000">
            <a:off x="10678202" y="1244937"/>
            <a:ext cx="366481" cy="31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7" name="Picture 2" descr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7319" y="1247322"/>
            <a:ext cx="312090" cy="3029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29" name="육각형 10"/>
          <p:cNvSpPr/>
          <p:nvPr/>
        </p:nvSpPr>
        <p:spPr>
          <a:xfrm rot="5400000">
            <a:off x="11140444" y="1197487"/>
            <a:ext cx="487786" cy="42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466BB0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육각형 11"/>
          <p:cNvSpPr/>
          <p:nvPr/>
        </p:nvSpPr>
        <p:spPr>
          <a:xfrm rot="5400000">
            <a:off x="11201096" y="1249773"/>
            <a:ext cx="366481" cy="315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4655" y="0"/>
                </a:lnTo>
                <a:lnTo>
                  <a:pt x="16945" y="0"/>
                </a:lnTo>
                <a:lnTo>
                  <a:pt x="21600" y="10800"/>
                </a:lnTo>
                <a:lnTo>
                  <a:pt x="16945" y="21600"/>
                </a:lnTo>
                <a:lnTo>
                  <a:pt x="4655" y="216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7834" y="1208867"/>
            <a:ext cx="356517" cy="3565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5" name="직선 화살표 연결선 26"/>
          <p:cNvSpPr/>
          <p:nvPr/>
        </p:nvSpPr>
        <p:spPr>
          <a:xfrm>
            <a:off x="2221051" y="2295227"/>
            <a:ext cx="973229" cy="944166"/>
          </a:xfrm>
          <a:prstGeom prst="line">
            <a:avLst/>
          </a:prstGeom>
          <a:ln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cxnSp>
        <p:nvCxnSpPr>
          <p:cNvPr id="249" name="직선 연결선 248"/>
          <p:cNvCxnSpPr/>
          <p:nvPr/>
        </p:nvCxnSpPr>
        <p:spPr>
          <a:xfrm flipV="1">
            <a:off x="6198212" y="2597621"/>
            <a:ext cx="1672858" cy="276318"/>
          </a:xfrm>
          <a:prstGeom prst="line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8196689" y="2551323"/>
            <a:ext cx="0" cy="342705"/>
          </a:xfrm>
          <a:prstGeom prst="line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9" name="직사각형 12"/>
          <p:cNvSpPr txBox="1"/>
          <p:nvPr/>
        </p:nvSpPr>
        <p:spPr>
          <a:xfrm>
            <a:off x="9675587" y="1563880"/>
            <a:ext cx="176985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Service Mesh</a:t>
            </a:r>
          </a:p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6EB6FC"/>
                </a:solidFill>
              </a:rPr>
              <a:t>- Envoy Proxy</a:t>
            </a:r>
            <a:r>
              <a:rPr lang="ko-KR" altLang="en-US" sz="1000" dirty="0">
                <a:solidFill>
                  <a:srgbClr val="6EB6FC"/>
                </a:solidFill>
              </a:rPr>
              <a:t>가 </a:t>
            </a:r>
            <a:r>
              <a:rPr lang="en-US" altLang="ko-KR" sz="1000" dirty="0">
                <a:solidFill>
                  <a:srgbClr val="6EB6FC"/>
                </a:solidFill>
              </a:rPr>
              <a:t>Pod</a:t>
            </a:r>
            <a:r>
              <a:rPr lang="ko-KR" altLang="en-US" sz="1000" dirty="0">
                <a:solidFill>
                  <a:srgbClr val="6EB6FC"/>
                </a:solidFill>
              </a:rPr>
              <a:t>에 </a:t>
            </a:r>
            <a:endParaRPr lang="en-US" altLang="ko-KR" sz="1000" dirty="0">
              <a:solidFill>
                <a:srgbClr val="6EB6FC"/>
              </a:solidFill>
            </a:endParaRPr>
          </a:p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ko-KR" altLang="en-US" sz="1000" dirty="0">
                <a:solidFill>
                  <a:srgbClr val="6EB6FC"/>
                </a:solidFill>
              </a:rPr>
              <a:t>   사이드카 형태로 배포</a:t>
            </a:r>
            <a:r>
              <a:rPr lang="en-US" altLang="ko-KR" sz="1000" dirty="0">
                <a:solidFill>
                  <a:srgbClr val="6EB6FC"/>
                </a:solidFill>
              </a:rPr>
              <a:t>.</a:t>
            </a:r>
          </a:p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>
                <a:solidFill>
                  <a:srgbClr val="6EB6FC"/>
                </a:solidFill>
              </a:rPr>
              <a:t>- </a:t>
            </a:r>
            <a:r>
              <a:rPr lang="ko-KR" altLang="en-US" sz="1000" dirty="0" err="1">
                <a:solidFill>
                  <a:srgbClr val="6EB6FC"/>
                </a:solidFill>
              </a:rPr>
              <a:t>서비스간</a:t>
            </a:r>
            <a:r>
              <a:rPr lang="ko-KR" altLang="en-US" sz="1000" dirty="0">
                <a:solidFill>
                  <a:srgbClr val="6EB6FC"/>
                </a:solidFill>
              </a:rPr>
              <a:t> </a:t>
            </a:r>
            <a:r>
              <a:rPr lang="en-US" altLang="ko-KR" sz="1000" dirty="0">
                <a:solidFill>
                  <a:srgbClr val="6EB6FC"/>
                </a:solidFill>
              </a:rPr>
              <a:t>Proxy </a:t>
            </a:r>
            <a:r>
              <a:rPr lang="ko-KR" altLang="en-US" sz="1000" dirty="0">
                <a:solidFill>
                  <a:srgbClr val="6EB6FC"/>
                </a:solidFill>
              </a:rPr>
              <a:t>서버로 </a:t>
            </a:r>
            <a:endParaRPr lang="en-US" altLang="ko-KR" sz="1000" dirty="0">
              <a:solidFill>
                <a:srgbClr val="6EB6FC"/>
              </a:solidFill>
            </a:endParaRPr>
          </a:p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>
                <a:solidFill>
                  <a:srgbClr val="6EB6FC"/>
                </a:solidFill>
              </a:rPr>
              <a:t>   </a:t>
            </a:r>
            <a:r>
              <a:rPr lang="ko-KR" altLang="en-US" sz="1000" dirty="0">
                <a:solidFill>
                  <a:srgbClr val="6EB6FC"/>
                </a:solidFill>
              </a:rPr>
              <a:t>통신함</a:t>
            </a:r>
            <a:r>
              <a:rPr lang="en-US" altLang="ko-KR" sz="1000" dirty="0">
                <a:solidFill>
                  <a:srgbClr val="6EB6FC"/>
                </a:solidFill>
              </a:rPr>
              <a:t>.</a:t>
            </a:r>
            <a:r>
              <a:rPr lang="en-US" sz="1000" dirty="0">
                <a:solidFill>
                  <a:srgbClr val="6EB6FC"/>
                </a:solidFill>
              </a:rPr>
              <a:t> </a:t>
            </a:r>
          </a:p>
        </p:txBody>
      </p:sp>
      <p:sp>
        <p:nvSpPr>
          <p:cNvPr id="291" name="직사각형 61"/>
          <p:cNvSpPr/>
          <p:nvPr/>
        </p:nvSpPr>
        <p:spPr>
          <a:xfrm>
            <a:off x="2945053" y="1555550"/>
            <a:ext cx="6649479" cy="2440885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ysDot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직사각형 12"/>
          <p:cNvSpPr txBox="1"/>
          <p:nvPr/>
        </p:nvSpPr>
        <p:spPr>
          <a:xfrm>
            <a:off x="2870725" y="4022199"/>
            <a:ext cx="93954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Data Plane</a:t>
            </a:r>
          </a:p>
        </p:txBody>
      </p:sp>
      <p:sp>
        <p:nvSpPr>
          <p:cNvPr id="299" name="직사각형 12"/>
          <p:cNvSpPr txBox="1"/>
          <p:nvPr/>
        </p:nvSpPr>
        <p:spPr>
          <a:xfrm>
            <a:off x="7370725" y="4026114"/>
            <a:ext cx="208737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 err="1">
                <a:solidFill>
                  <a:srgbClr val="6EB6FC"/>
                </a:solidFill>
              </a:rPr>
              <a:t>Config</a:t>
            </a:r>
            <a:r>
              <a:rPr lang="ko-KR" altLang="en-US" sz="1000" dirty="0">
                <a:solidFill>
                  <a:srgbClr val="6EB6FC"/>
                </a:solidFill>
              </a:rPr>
              <a:t>에 따라</a:t>
            </a:r>
            <a:r>
              <a:rPr lang="en-US" altLang="ko-KR" sz="1000" dirty="0">
                <a:solidFill>
                  <a:srgbClr val="6EB6FC"/>
                </a:solidFill>
              </a:rPr>
              <a:t> </a:t>
            </a:r>
            <a:r>
              <a:rPr lang="ko-KR" altLang="en-US" sz="1000" dirty="0">
                <a:solidFill>
                  <a:srgbClr val="6EB6FC"/>
                </a:solidFill>
              </a:rPr>
              <a:t>트래픽을 컨트롤함</a:t>
            </a:r>
            <a:r>
              <a:rPr lang="en-US" altLang="ko-KR" sz="1000" dirty="0">
                <a:solidFill>
                  <a:srgbClr val="6EB6FC"/>
                </a:solidFill>
              </a:rPr>
              <a:t>.</a:t>
            </a:r>
            <a:endParaRPr lang="en-US" sz="1000" dirty="0">
              <a:solidFill>
                <a:srgbClr val="6EB6FC"/>
              </a:solidFill>
            </a:endParaRPr>
          </a:p>
        </p:txBody>
      </p:sp>
      <p:sp>
        <p:nvSpPr>
          <p:cNvPr id="242" name="직사각형 61"/>
          <p:cNvSpPr/>
          <p:nvPr/>
        </p:nvSpPr>
        <p:spPr>
          <a:xfrm>
            <a:off x="3549845" y="4917298"/>
            <a:ext cx="3334308" cy="72340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" name="그룹 44"/>
          <p:cNvGrpSpPr/>
          <p:nvPr/>
        </p:nvGrpSpPr>
        <p:grpSpPr>
          <a:xfrm>
            <a:off x="3634247" y="4957280"/>
            <a:ext cx="593640" cy="649335"/>
            <a:chOff x="3783084" y="5437724"/>
            <a:chExt cx="674283" cy="742522"/>
          </a:xfrm>
        </p:grpSpPr>
        <p:sp>
          <p:nvSpPr>
            <p:cNvPr id="243" name="모서리가 둥근 직사각형 260"/>
            <p:cNvSpPr/>
            <p:nvPr/>
          </p:nvSpPr>
          <p:spPr>
            <a:xfrm>
              <a:off x="3783084" y="5437724"/>
              <a:ext cx="674283" cy="698423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TextBox 261"/>
            <p:cNvSpPr txBox="1"/>
            <p:nvPr/>
          </p:nvSpPr>
          <p:spPr>
            <a:xfrm>
              <a:off x="3816721" y="5951483"/>
              <a:ext cx="640646" cy="228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700" dirty="0" err="1">
                  <a:solidFill>
                    <a:schemeClr val="tx1"/>
                  </a:solidFill>
                </a:rPr>
                <a:t>Istiod</a:t>
              </a:r>
              <a:endParaRPr sz="700" dirty="0">
                <a:solidFill>
                  <a:schemeClr val="tx1"/>
                </a:solidFill>
              </a:endParaRPr>
            </a:p>
          </p:txBody>
        </p:sp>
        <p:grpSp>
          <p:nvGrpSpPr>
            <p:cNvPr id="245" name="그룹 9"/>
            <p:cNvGrpSpPr/>
            <p:nvPr/>
          </p:nvGrpSpPr>
          <p:grpSpPr>
            <a:xfrm>
              <a:off x="3921933" y="5506804"/>
              <a:ext cx="420504" cy="487785"/>
              <a:chOff x="0" y="0"/>
              <a:chExt cx="420503" cy="487784"/>
            </a:xfrm>
          </p:grpSpPr>
          <p:sp>
            <p:nvSpPr>
              <p:cNvPr id="246" name="육각형 10"/>
              <p:cNvSpPr/>
              <p:nvPr/>
            </p:nvSpPr>
            <p:spPr>
              <a:xfrm rot="5400000">
                <a:off x="-33641" y="33640"/>
                <a:ext cx="487785" cy="420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466BB0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7" name="육각형 11"/>
              <p:cNvSpPr/>
              <p:nvPr/>
            </p:nvSpPr>
            <p:spPr>
              <a:xfrm rot="5400000">
                <a:off x="27011" y="85926"/>
                <a:ext cx="366480" cy="315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655" y="0"/>
                    </a:lnTo>
                    <a:lnTo>
                      <a:pt x="16945" y="0"/>
                    </a:lnTo>
                    <a:lnTo>
                      <a:pt x="21600" y="10800"/>
                    </a:lnTo>
                    <a:lnTo>
                      <a:pt x="16945" y="21600"/>
                    </a:lnTo>
                    <a:lnTo>
                      <a:pt x="4655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248" name="Picture 8" descr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49" y="45020"/>
                <a:ext cx="356516" cy="3565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6" name="그룹 45"/>
          <p:cNvGrpSpPr/>
          <p:nvPr/>
        </p:nvGrpSpPr>
        <p:grpSpPr>
          <a:xfrm>
            <a:off x="4460636" y="5011707"/>
            <a:ext cx="565667" cy="539225"/>
            <a:chOff x="4918559" y="5431990"/>
            <a:chExt cx="565667" cy="539225"/>
          </a:xfrm>
        </p:grpSpPr>
        <p:sp>
          <p:nvSpPr>
            <p:cNvPr id="263" name="모서리가 둥근 직사각형 260"/>
            <p:cNvSpPr/>
            <p:nvPr/>
          </p:nvSpPr>
          <p:spPr>
            <a:xfrm>
              <a:off x="4918559" y="5431990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TextBox 261"/>
            <p:cNvSpPr txBox="1"/>
            <p:nvPr/>
          </p:nvSpPr>
          <p:spPr>
            <a:xfrm>
              <a:off x="4929094" y="5570798"/>
              <a:ext cx="537448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Pilot</a:t>
              </a:r>
              <a:endParaRPr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9" name="그룹 268"/>
          <p:cNvGrpSpPr/>
          <p:nvPr/>
        </p:nvGrpSpPr>
        <p:grpSpPr>
          <a:xfrm>
            <a:off x="5216968" y="5023792"/>
            <a:ext cx="627971" cy="539225"/>
            <a:chOff x="4786563" y="5437969"/>
            <a:chExt cx="591192" cy="539225"/>
          </a:xfrm>
        </p:grpSpPr>
        <p:sp>
          <p:nvSpPr>
            <p:cNvPr id="270" name="모서리가 둥근 직사각형 260"/>
            <p:cNvSpPr/>
            <p:nvPr/>
          </p:nvSpPr>
          <p:spPr>
            <a:xfrm>
              <a:off x="4799325" y="5437969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TextBox 261"/>
            <p:cNvSpPr txBox="1"/>
            <p:nvPr/>
          </p:nvSpPr>
          <p:spPr>
            <a:xfrm>
              <a:off x="4786563" y="5581314"/>
              <a:ext cx="591192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Citadel</a:t>
              </a:r>
              <a:endParaRPr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2" name="그룹 271"/>
          <p:cNvGrpSpPr/>
          <p:nvPr/>
        </p:nvGrpSpPr>
        <p:grpSpPr>
          <a:xfrm>
            <a:off x="6029165" y="5023792"/>
            <a:ext cx="565667" cy="539225"/>
            <a:chOff x="4721941" y="5437969"/>
            <a:chExt cx="565667" cy="539225"/>
          </a:xfrm>
        </p:grpSpPr>
        <p:sp>
          <p:nvSpPr>
            <p:cNvPr id="273" name="모서리가 둥근 직사각형 260"/>
            <p:cNvSpPr/>
            <p:nvPr/>
          </p:nvSpPr>
          <p:spPr>
            <a:xfrm>
              <a:off x="4721941" y="5437969"/>
              <a:ext cx="565667" cy="539225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TextBox 261"/>
            <p:cNvSpPr txBox="1"/>
            <p:nvPr/>
          </p:nvSpPr>
          <p:spPr>
            <a:xfrm>
              <a:off x="4736360" y="5590092"/>
              <a:ext cx="537448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Mixer</a:t>
              </a:r>
              <a:endParaRPr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5" name="직사각형 12"/>
          <p:cNvSpPr txBox="1"/>
          <p:nvPr/>
        </p:nvSpPr>
        <p:spPr>
          <a:xfrm>
            <a:off x="3365808" y="4667154"/>
            <a:ext cx="123010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Control Plane</a:t>
            </a:r>
          </a:p>
        </p:txBody>
      </p:sp>
      <p:sp>
        <p:nvSpPr>
          <p:cNvPr id="286" name="직사각형 12"/>
          <p:cNvSpPr txBox="1"/>
          <p:nvPr/>
        </p:nvSpPr>
        <p:spPr>
          <a:xfrm>
            <a:off x="6274542" y="4370028"/>
            <a:ext cx="155484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buFontTx/>
              <a:buChar char="-"/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6EB6FC"/>
                </a:solidFill>
              </a:rPr>
              <a:t>Discovery</a:t>
            </a:r>
          </a:p>
          <a:p>
            <a:pPr marL="171450" indent="-171450">
              <a:buFontTx/>
              <a:buChar char="-"/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6EB6FC"/>
                </a:solidFill>
              </a:rPr>
              <a:t>Configuration</a:t>
            </a:r>
          </a:p>
          <a:p>
            <a:pPr marL="171450" indent="-171450">
              <a:buFontTx/>
              <a:buChar char="-"/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6EB6FC"/>
                </a:solidFill>
              </a:rPr>
              <a:t>Check and Report</a:t>
            </a:r>
          </a:p>
        </p:txBody>
      </p:sp>
      <p:sp>
        <p:nvSpPr>
          <p:cNvPr id="288" name="직사각형 12"/>
          <p:cNvSpPr txBox="1"/>
          <p:nvPr/>
        </p:nvSpPr>
        <p:spPr>
          <a:xfrm>
            <a:off x="3538015" y="5659832"/>
            <a:ext cx="330287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6EB6FC"/>
                </a:solidFill>
              </a:rPr>
              <a:t>Proxy</a:t>
            </a:r>
            <a:r>
              <a:rPr lang="ko-KR" altLang="en-US" sz="1000" dirty="0">
                <a:solidFill>
                  <a:srgbClr val="6EB6FC"/>
                </a:solidFill>
              </a:rPr>
              <a:t>에 대한 </a:t>
            </a:r>
            <a:r>
              <a:rPr lang="en-US" altLang="ko-KR" sz="1000" dirty="0" err="1">
                <a:solidFill>
                  <a:srgbClr val="6EB6FC"/>
                </a:solidFill>
              </a:rPr>
              <a:t>Config</a:t>
            </a:r>
            <a:r>
              <a:rPr lang="en-US" altLang="ko-KR" sz="1000" dirty="0">
                <a:solidFill>
                  <a:srgbClr val="6EB6FC"/>
                </a:solidFill>
              </a:rPr>
              <a:t> </a:t>
            </a:r>
            <a:r>
              <a:rPr lang="ko-KR" altLang="en-US" sz="1000" dirty="0">
                <a:solidFill>
                  <a:srgbClr val="6EB6FC"/>
                </a:solidFill>
              </a:rPr>
              <a:t>정보를 중앙에서 관리하는 구조</a:t>
            </a:r>
            <a:r>
              <a:rPr lang="en-US" sz="1000" dirty="0">
                <a:solidFill>
                  <a:srgbClr val="6EB6FC"/>
                </a:solidFill>
              </a:rPr>
              <a:t> </a:t>
            </a:r>
          </a:p>
        </p:txBody>
      </p:sp>
      <p:sp>
        <p:nvSpPr>
          <p:cNvPr id="300" name="직사각형 61"/>
          <p:cNvSpPr/>
          <p:nvPr/>
        </p:nvSpPr>
        <p:spPr>
          <a:xfrm>
            <a:off x="6704451" y="5167137"/>
            <a:ext cx="809579" cy="256220"/>
          </a:xfrm>
          <a:prstGeom prst="rect">
            <a:avLst/>
          </a:prstGeom>
          <a:solidFill>
            <a:srgbClr val="466BB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직사각형 62"/>
          <p:cNvSpPr txBox="1"/>
          <p:nvPr/>
        </p:nvSpPr>
        <p:spPr>
          <a:xfrm>
            <a:off x="6726779" y="5158926"/>
            <a:ext cx="648573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 algn="ctr">
              <a:defRPr sz="1000"/>
            </a:lvl1pPr>
          </a:lstStyle>
          <a:p>
            <a:r>
              <a:rPr 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Adapter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3" name="직사각형 62"/>
          <p:cNvSpPr txBox="1"/>
          <p:nvPr/>
        </p:nvSpPr>
        <p:spPr>
          <a:xfrm>
            <a:off x="7438513" y="5044960"/>
            <a:ext cx="927496" cy="246219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6EB6FC"/>
            </a:solidFill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 algn="ctr">
              <a:defRPr sz="1000"/>
            </a:lvl1pPr>
          </a:lstStyle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Prometheus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7433802" y="5343792"/>
            <a:ext cx="932207" cy="256220"/>
            <a:chOff x="7347348" y="5320846"/>
            <a:chExt cx="809579" cy="256220"/>
          </a:xfrm>
          <a:solidFill>
            <a:schemeClr val="bg1"/>
          </a:solidFill>
        </p:grpSpPr>
        <p:sp>
          <p:nvSpPr>
            <p:cNvPr id="305" name="직사각형 61"/>
            <p:cNvSpPr/>
            <p:nvPr/>
          </p:nvSpPr>
          <p:spPr>
            <a:xfrm>
              <a:off x="7347348" y="5320846"/>
              <a:ext cx="809579" cy="256220"/>
            </a:xfrm>
            <a:prstGeom prst="rect">
              <a:avLst/>
            </a:prstGeom>
            <a:grpFill/>
            <a:ln w="12700" cap="flat">
              <a:solidFill>
                <a:srgbClr val="6EB6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6" name="직사각형 62"/>
            <p:cNvSpPr txBox="1"/>
            <p:nvPr/>
          </p:nvSpPr>
          <p:spPr>
            <a:xfrm>
              <a:off x="7487073" y="5329655"/>
              <a:ext cx="512319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000"/>
              </a:lvl1pPr>
            </a:lstStyle>
            <a:p>
              <a:r>
                <a:rPr 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Zipkin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7" name="직사각형 12"/>
          <p:cNvSpPr txBox="1"/>
          <p:nvPr/>
        </p:nvSpPr>
        <p:spPr>
          <a:xfrm>
            <a:off x="7426154" y="5649054"/>
            <a:ext cx="206649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000" dirty="0">
                <a:solidFill>
                  <a:srgbClr val="6EB6FC"/>
                </a:solidFill>
              </a:rPr>
              <a:t>Mixer</a:t>
            </a:r>
            <a:r>
              <a:rPr lang="ko-KR" altLang="en-US" sz="1000" dirty="0">
                <a:solidFill>
                  <a:srgbClr val="6EB6FC"/>
                </a:solidFill>
              </a:rPr>
              <a:t>를 통해 </a:t>
            </a:r>
            <a:r>
              <a:rPr lang="en-US" altLang="ko-KR" sz="1000" dirty="0">
                <a:solidFill>
                  <a:srgbClr val="6EB6FC"/>
                </a:solidFill>
              </a:rPr>
              <a:t>Metric Data </a:t>
            </a:r>
            <a:r>
              <a:rPr lang="ko-KR" altLang="en-US" sz="1000" dirty="0">
                <a:solidFill>
                  <a:srgbClr val="6EB6FC"/>
                </a:solidFill>
              </a:rPr>
              <a:t>수집</a:t>
            </a:r>
            <a:r>
              <a:rPr lang="en-US" altLang="ko-KR" sz="1000" dirty="0">
                <a:solidFill>
                  <a:srgbClr val="6EB6FC"/>
                </a:solidFill>
              </a:rPr>
              <a:t>.</a:t>
            </a:r>
            <a:r>
              <a:rPr lang="en-US" sz="1000" dirty="0">
                <a:solidFill>
                  <a:srgbClr val="6EB6FC"/>
                </a:solidFill>
              </a:rPr>
              <a:t> </a:t>
            </a:r>
          </a:p>
        </p:txBody>
      </p:sp>
      <p:grpSp>
        <p:nvGrpSpPr>
          <p:cNvPr id="486" name="그룹 485"/>
          <p:cNvGrpSpPr/>
          <p:nvPr/>
        </p:nvGrpSpPr>
        <p:grpSpPr>
          <a:xfrm>
            <a:off x="9822309" y="4078805"/>
            <a:ext cx="1494805" cy="1553603"/>
            <a:chOff x="9570935" y="4097777"/>
            <a:chExt cx="1494805" cy="1553603"/>
          </a:xfrm>
        </p:grpSpPr>
        <p:sp>
          <p:nvSpPr>
            <p:cNvPr id="309" name="모서리가 둥근 직사각형 79"/>
            <p:cNvSpPr/>
            <p:nvPr/>
          </p:nvSpPr>
          <p:spPr>
            <a:xfrm>
              <a:off x="10083290" y="4924270"/>
              <a:ext cx="603210" cy="644987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TextBox 80"/>
            <p:cNvSpPr txBox="1"/>
            <p:nvPr/>
          </p:nvSpPr>
          <p:spPr>
            <a:xfrm>
              <a:off x="10148368" y="5383746"/>
              <a:ext cx="482891" cy="20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sz="700" dirty="0" err="1">
                  <a:solidFill>
                    <a:sysClr val="windowText" lastClr="000000"/>
                  </a:solidFill>
                </a:rPr>
                <a:t>Grafana</a:t>
              </a:r>
              <a:endParaRPr sz="7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11" name="그룹 81"/>
            <p:cNvGrpSpPr/>
            <p:nvPr/>
          </p:nvGrpSpPr>
          <p:grpSpPr>
            <a:xfrm>
              <a:off x="10207804" y="4991848"/>
              <a:ext cx="355468" cy="412343"/>
              <a:chOff x="0" y="0"/>
              <a:chExt cx="425291" cy="493338"/>
            </a:xfrm>
          </p:grpSpPr>
          <p:grpSp>
            <p:nvGrpSpPr>
              <p:cNvPr id="319" name="그룹 89"/>
              <p:cNvGrpSpPr/>
              <p:nvPr/>
            </p:nvGrpSpPr>
            <p:grpSpPr>
              <a:xfrm>
                <a:off x="-1" y="0"/>
                <a:ext cx="425292" cy="493339"/>
                <a:chOff x="0" y="0"/>
                <a:chExt cx="425291" cy="493338"/>
              </a:xfrm>
            </p:grpSpPr>
            <p:sp>
              <p:nvSpPr>
                <p:cNvPr id="321" name="육각형 91"/>
                <p:cNvSpPr/>
                <p:nvPr/>
              </p:nvSpPr>
              <p:spPr>
                <a:xfrm rot="5400000">
                  <a:off x="-34024" y="34023"/>
                  <a:ext cx="493339" cy="425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47D1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22" name="육각형 92"/>
                <p:cNvSpPr/>
                <p:nvPr/>
              </p:nvSpPr>
              <p:spPr>
                <a:xfrm rot="5400000">
                  <a:off x="27319" y="86905"/>
                  <a:ext cx="370653" cy="3195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4655" y="0"/>
                      </a:lnTo>
                      <a:lnTo>
                        <a:pt x="16945" y="0"/>
                      </a:lnTo>
                      <a:lnTo>
                        <a:pt x="21600" y="10800"/>
                      </a:lnTo>
                      <a:lnTo>
                        <a:pt x="16945" y="21600"/>
                      </a:lnTo>
                      <a:lnTo>
                        <a:pt x="4655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pic>
            <p:nvPicPr>
              <p:cNvPr id="320" name="Picture 4" descr="Picture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225" y="116385"/>
                <a:ext cx="220668" cy="2398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0" name="모서리가 둥근 직사각형 216"/>
            <p:cNvSpPr/>
            <p:nvPr/>
          </p:nvSpPr>
          <p:spPr>
            <a:xfrm>
              <a:off x="9664679" y="4189681"/>
              <a:ext cx="620139" cy="647484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TextBox 217"/>
            <p:cNvSpPr txBox="1"/>
            <p:nvPr/>
          </p:nvSpPr>
          <p:spPr>
            <a:xfrm>
              <a:off x="9650842" y="4633444"/>
              <a:ext cx="671433" cy="20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sz="700" dirty="0" err="1">
                  <a:solidFill>
                    <a:sysClr val="windowText" lastClr="000000"/>
                  </a:solidFill>
                </a:rPr>
                <a:t>Kiali</a:t>
              </a:r>
              <a:endParaRPr sz="7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27" name="그룹 213"/>
            <p:cNvGrpSpPr/>
            <p:nvPr/>
          </p:nvGrpSpPr>
          <p:grpSpPr>
            <a:xfrm>
              <a:off x="9762442" y="4221626"/>
              <a:ext cx="418146" cy="447546"/>
              <a:chOff x="0" y="0"/>
              <a:chExt cx="486625" cy="533392"/>
            </a:xfrm>
          </p:grpSpPr>
          <p:sp>
            <p:nvSpPr>
              <p:cNvPr id="328" name="육각형 214"/>
              <p:cNvSpPr/>
              <p:nvPr/>
            </p:nvSpPr>
            <p:spPr>
              <a:xfrm rot="5400000">
                <a:off x="-23384" y="23382"/>
                <a:ext cx="533393" cy="486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7" y="0"/>
                    </a:lnTo>
                    <a:lnTo>
                      <a:pt x="16673" y="0"/>
                    </a:lnTo>
                    <a:lnTo>
                      <a:pt x="21600" y="10800"/>
                    </a:lnTo>
                    <a:lnTo>
                      <a:pt x="16673" y="21600"/>
                    </a:lnTo>
                    <a:lnTo>
                      <a:pt x="4927" y="21600"/>
                    </a:lnTo>
                    <a:close/>
                  </a:path>
                </a:pathLst>
              </a:custGeom>
              <a:solidFill>
                <a:srgbClr val="0093DD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9" name="육각형 215"/>
              <p:cNvSpPr/>
              <p:nvPr/>
            </p:nvSpPr>
            <p:spPr>
              <a:xfrm rot="5400000">
                <a:off x="42939" y="83890"/>
                <a:ext cx="400750" cy="36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6" y="0"/>
                    </a:lnTo>
                    <a:lnTo>
                      <a:pt x="16674" y="0"/>
                    </a:lnTo>
                    <a:lnTo>
                      <a:pt x="21600" y="10800"/>
                    </a:lnTo>
                    <a:lnTo>
                      <a:pt x="16674" y="21600"/>
                    </a:lnTo>
                    <a:lnTo>
                      <a:pt x="4926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25" name="Picture 20" descr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53628" y="4350327"/>
              <a:ext cx="250468" cy="189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모서리가 둥근 직사각형 226"/>
            <p:cNvSpPr/>
            <p:nvPr/>
          </p:nvSpPr>
          <p:spPr>
            <a:xfrm>
              <a:off x="10384895" y="4195011"/>
              <a:ext cx="595430" cy="642154"/>
            </a:xfrm>
            <a:prstGeom prst="roundRect">
              <a:avLst>
                <a:gd name="adj" fmla="val 9528"/>
              </a:avLst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TextBox 227"/>
            <p:cNvSpPr txBox="1"/>
            <p:nvPr/>
          </p:nvSpPr>
          <p:spPr>
            <a:xfrm>
              <a:off x="10371608" y="4634859"/>
              <a:ext cx="644680" cy="20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600">
                  <a:solidFill>
                    <a:srgbClr val="BFBFBF"/>
                  </a:solidFill>
                  <a:latin typeface="여기어때 잘난체"/>
                  <a:ea typeface="여기어때 잘난체"/>
                  <a:cs typeface="여기어때 잘난체"/>
                  <a:sym typeface="여기어때 잘난체"/>
                </a:defRPr>
              </a:lvl1pPr>
            </a:lstStyle>
            <a:p>
              <a:r>
                <a:rPr sz="700" dirty="0">
                  <a:solidFill>
                    <a:sysClr val="windowText" lastClr="000000"/>
                  </a:solidFill>
                </a:rPr>
                <a:t>Jaeger</a:t>
              </a:r>
            </a:p>
          </p:txBody>
        </p:sp>
        <p:grpSp>
          <p:nvGrpSpPr>
            <p:cNvPr id="336" name="그룹 223"/>
            <p:cNvGrpSpPr/>
            <p:nvPr/>
          </p:nvGrpSpPr>
          <p:grpSpPr>
            <a:xfrm>
              <a:off x="10478763" y="4226693"/>
              <a:ext cx="401485" cy="443862"/>
              <a:chOff x="0" y="0"/>
              <a:chExt cx="486625" cy="533392"/>
            </a:xfrm>
          </p:grpSpPr>
          <p:sp>
            <p:nvSpPr>
              <p:cNvPr id="337" name="육각형 224"/>
              <p:cNvSpPr/>
              <p:nvPr/>
            </p:nvSpPr>
            <p:spPr>
              <a:xfrm rot="5400000">
                <a:off x="-23384" y="23382"/>
                <a:ext cx="533393" cy="486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7" y="0"/>
                    </a:lnTo>
                    <a:lnTo>
                      <a:pt x="16673" y="0"/>
                    </a:lnTo>
                    <a:lnTo>
                      <a:pt x="21600" y="10800"/>
                    </a:lnTo>
                    <a:lnTo>
                      <a:pt x="16673" y="21600"/>
                    </a:lnTo>
                    <a:lnTo>
                      <a:pt x="4927" y="21600"/>
                    </a:lnTo>
                    <a:close/>
                  </a:path>
                </a:pathLst>
              </a:custGeom>
              <a:solidFill>
                <a:srgbClr val="60D0E4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육각형 225"/>
              <p:cNvSpPr/>
              <p:nvPr/>
            </p:nvSpPr>
            <p:spPr>
              <a:xfrm rot="5400000">
                <a:off x="42939" y="83890"/>
                <a:ext cx="400750" cy="36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926" y="0"/>
                    </a:lnTo>
                    <a:lnTo>
                      <a:pt x="16674" y="0"/>
                    </a:lnTo>
                    <a:lnTo>
                      <a:pt x="21600" y="10800"/>
                    </a:lnTo>
                    <a:lnTo>
                      <a:pt x="16674" y="21600"/>
                    </a:lnTo>
                    <a:lnTo>
                      <a:pt x="4926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508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pic>
          <p:nvPicPr>
            <p:cNvPr id="334" name="Picture 22" descr="Picture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82770" y="4318427"/>
              <a:ext cx="228872" cy="230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직사각형 61"/>
            <p:cNvSpPr/>
            <p:nvPr/>
          </p:nvSpPr>
          <p:spPr>
            <a:xfrm>
              <a:off x="9570935" y="4097777"/>
              <a:ext cx="1494805" cy="1553603"/>
            </a:xfrm>
            <a:prstGeom prst="rect">
              <a:avLst/>
            </a:prstGeom>
            <a:noFill/>
            <a:ln w="28575" cap="flat">
              <a:solidFill>
                <a:schemeClr val="accent6">
                  <a:lumMod val="75000"/>
                </a:schemeClr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3" name="직사각형 12"/>
          <p:cNvSpPr txBox="1"/>
          <p:nvPr/>
        </p:nvSpPr>
        <p:spPr>
          <a:xfrm>
            <a:off x="9822309" y="3796435"/>
            <a:ext cx="1074122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0093DD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000" dirty="0">
                <a:solidFill>
                  <a:srgbClr val="0070C0"/>
                </a:solidFill>
              </a:rPr>
              <a:t>Visualization</a:t>
            </a:r>
          </a:p>
        </p:txBody>
      </p:sp>
      <p:cxnSp>
        <p:nvCxnSpPr>
          <p:cNvPr id="454" name="직선 연결선 453"/>
          <p:cNvCxnSpPr/>
          <p:nvPr/>
        </p:nvCxnSpPr>
        <p:spPr>
          <a:xfrm>
            <a:off x="6207398" y="2589045"/>
            <a:ext cx="1635241" cy="300089"/>
          </a:xfrm>
          <a:prstGeom prst="line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5" name="직선 연결선 454"/>
          <p:cNvCxnSpPr>
            <a:endCxn id="407" idx="1"/>
          </p:cNvCxnSpPr>
          <p:nvPr/>
        </p:nvCxnSpPr>
        <p:spPr>
          <a:xfrm flipV="1">
            <a:off x="3847494" y="2468505"/>
            <a:ext cx="1650061" cy="398336"/>
          </a:xfrm>
          <a:prstGeom prst="line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5" name="직선 화살표 연결선 26"/>
          <p:cNvSpPr/>
          <p:nvPr/>
        </p:nvSpPr>
        <p:spPr>
          <a:xfrm flipH="1">
            <a:off x="3559705" y="2539526"/>
            <a:ext cx="0" cy="312989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476" name="직선 화살표 연결선 26"/>
          <p:cNvSpPr/>
          <p:nvPr/>
        </p:nvSpPr>
        <p:spPr>
          <a:xfrm flipH="1">
            <a:off x="5909414" y="2566180"/>
            <a:ext cx="0" cy="312989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cxnSp>
        <p:nvCxnSpPr>
          <p:cNvPr id="479" name="꺾인 연결선 478"/>
          <p:cNvCxnSpPr/>
          <p:nvPr/>
        </p:nvCxnSpPr>
        <p:spPr>
          <a:xfrm rot="16200000" flipH="1">
            <a:off x="7120819" y="739609"/>
            <a:ext cx="9903" cy="2143180"/>
          </a:xfrm>
          <a:prstGeom prst="bentConnector3">
            <a:avLst>
              <a:gd name="adj1" fmla="val -1769767"/>
            </a:avLst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꺾인 연결선 479"/>
          <p:cNvCxnSpPr/>
          <p:nvPr/>
        </p:nvCxnSpPr>
        <p:spPr>
          <a:xfrm rot="16200000" flipH="1">
            <a:off x="7080905" y="2536747"/>
            <a:ext cx="9903" cy="2232000"/>
          </a:xfrm>
          <a:prstGeom prst="bentConnector3">
            <a:avLst>
              <a:gd name="adj1" fmla="val 2308391"/>
            </a:avLst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꺾인 연결선 481"/>
          <p:cNvCxnSpPr/>
          <p:nvPr/>
        </p:nvCxnSpPr>
        <p:spPr>
          <a:xfrm rot="16200000" flipH="1">
            <a:off x="4696894" y="2488203"/>
            <a:ext cx="9903" cy="2304000"/>
          </a:xfrm>
          <a:prstGeom prst="bentConnector3">
            <a:avLst>
              <a:gd name="adj1" fmla="val 2308391"/>
            </a:avLst>
          </a:prstGeom>
          <a:ln w="1905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선 화살표 연결선 26"/>
          <p:cNvSpPr/>
          <p:nvPr/>
        </p:nvSpPr>
        <p:spPr>
          <a:xfrm flipH="1" flipV="1">
            <a:off x="3651647" y="3645506"/>
            <a:ext cx="858450" cy="1085734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77" name="직선 화살표 연결선 26"/>
          <p:cNvSpPr/>
          <p:nvPr/>
        </p:nvSpPr>
        <p:spPr>
          <a:xfrm flipV="1">
            <a:off x="4902573" y="3604940"/>
            <a:ext cx="922279" cy="1161232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78" name="직선 화살표 연결선 26"/>
          <p:cNvSpPr/>
          <p:nvPr/>
        </p:nvSpPr>
        <p:spPr>
          <a:xfrm flipV="1">
            <a:off x="5116904" y="3485154"/>
            <a:ext cx="2764221" cy="1404334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0" name="직선 화살표 연결선 26"/>
          <p:cNvSpPr/>
          <p:nvPr/>
        </p:nvSpPr>
        <p:spPr>
          <a:xfrm flipV="1">
            <a:off x="5005846" y="2551318"/>
            <a:ext cx="2998681" cy="227882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81" name="직선 화살표 연결선 26"/>
          <p:cNvSpPr/>
          <p:nvPr/>
        </p:nvSpPr>
        <p:spPr>
          <a:xfrm flipV="1">
            <a:off x="4744043" y="2568920"/>
            <a:ext cx="1126960" cy="216232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79" name="직선 화살표 연결선 26"/>
          <p:cNvSpPr/>
          <p:nvPr/>
        </p:nvSpPr>
        <p:spPr>
          <a:xfrm flipH="1" flipV="1">
            <a:off x="3745048" y="2533636"/>
            <a:ext cx="893842" cy="2197604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07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Pipeline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96341" y="1284664"/>
            <a:ext cx="11518296" cy="5181424"/>
          </a:xfrm>
          <a:prstGeom prst="roundRect">
            <a:avLst>
              <a:gd name="adj" fmla="val 272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001" y="4960143"/>
            <a:ext cx="3285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800" dirty="0" err="1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372604" y="1407556"/>
            <a:ext cx="4800450" cy="1888749"/>
            <a:chOff x="2785441" y="-394820"/>
            <a:chExt cx="4222004" cy="1661158"/>
          </a:xfrm>
        </p:grpSpPr>
        <p:sp>
          <p:nvSpPr>
            <p:cNvPr id="11" name="직사각형 10"/>
            <p:cNvSpPr/>
            <p:nvPr/>
          </p:nvSpPr>
          <p:spPr>
            <a:xfrm>
              <a:off x="2796434" y="-185760"/>
              <a:ext cx="4174242" cy="1452098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785441" y="-394820"/>
              <a:ext cx="1431677" cy="291605"/>
              <a:chOff x="2208203" y="3793494"/>
              <a:chExt cx="1582038" cy="502173"/>
            </a:xfrm>
          </p:grpSpPr>
          <p:sp>
            <p:nvSpPr>
              <p:cNvPr id="54" name="모서리가 둥근 직사각형 53"/>
              <p:cNvSpPr/>
              <p:nvPr/>
            </p:nvSpPr>
            <p:spPr>
              <a:xfrm>
                <a:off x="2208203" y="3793494"/>
                <a:ext cx="1582038" cy="50217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04564" y="3851071"/>
                <a:ext cx="1311484" cy="4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CI/CD Pipeline</a:t>
                </a:r>
                <a:endParaRPr lang="ko-KR" altLang="en-US" sz="10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928393" y="-90626"/>
              <a:ext cx="452266" cy="487026"/>
              <a:chOff x="3462609" y="559516"/>
              <a:chExt cx="1071290" cy="1194230"/>
            </a:xfrm>
          </p:grpSpPr>
          <p:sp>
            <p:nvSpPr>
              <p:cNvPr id="51" name="육각형 50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231F2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2" name="육각형 51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53" name="Picture 2" descr="Github 로고 - 무료 소셜 미디어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5101" y="839854"/>
                <a:ext cx="544632" cy="544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4711113" y="-129496"/>
              <a:ext cx="440375" cy="466286"/>
              <a:chOff x="5750569" y="1208786"/>
              <a:chExt cx="1043126" cy="1143371"/>
            </a:xfrm>
          </p:grpSpPr>
          <p:sp>
            <p:nvSpPr>
              <p:cNvPr id="48" name="육각형 47"/>
              <p:cNvSpPr/>
              <p:nvPr/>
            </p:nvSpPr>
            <p:spPr>
              <a:xfrm rot="5400000">
                <a:off x="5700446" y="1258909"/>
                <a:ext cx="1143371" cy="1043126"/>
              </a:xfrm>
              <a:prstGeom prst="hexagon">
                <a:avLst/>
              </a:prstGeom>
              <a:solidFill>
                <a:srgbClr val="4495E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9" name="육각형 48"/>
              <p:cNvSpPr/>
              <p:nvPr/>
            </p:nvSpPr>
            <p:spPr>
              <a:xfrm rot="5400000">
                <a:off x="5842615" y="1388612"/>
                <a:ext cx="859038" cy="78371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50" name="Picture 6" descr="Manage and Secure your Azure Container Registry - sysadminas.eu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5035" y="1542784"/>
                <a:ext cx="849497" cy="4459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757868" y="315206"/>
              <a:ext cx="4422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ACR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6236484" y="338171"/>
              <a:ext cx="380537" cy="426416"/>
              <a:chOff x="1736835" y="3686169"/>
              <a:chExt cx="625912" cy="726059"/>
            </a:xfrm>
          </p:grpSpPr>
          <p:sp>
            <p:nvSpPr>
              <p:cNvPr id="45" name="육각형 44"/>
              <p:cNvSpPr/>
              <p:nvPr/>
            </p:nvSpPr>
            <p:spPr>
              <a:xfrm rot="5400000">
                <a:off x="1686761" y="3736243"/>
                <a:ext cx="726059" cy="625912"/>
              </a:xfrm>
              <a:prstGeom prst="hexagon">
                <a:avLst/>
              </a:prstGeom>
              <a:solidFill>
                <a:srgbClr val="326CE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6" name="육각형 45"/>
              <p:cNvSpPr/>
              <p:nvPr/>
            </p:nvSpPr>
            <p:spPr>
              <a:xfrm rot="5400000">
                <a:off x="1777041" y="3814070"/>
                <a:ext cx="545499" cy="47025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47" name="Picture 2" descr="파일:Kubernetes logo without workmark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381" y="3817619"/>
                <a:ext cx="464538" cy="45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6600490" y="452336"/>
              <a:ext cx="40695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DEV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230397" y="785359"/>
              <a:ext cx="380537" cy="426416"/>
              <a:chOff x="1736835" y="3686169"/>
              <a:chExt cx="625912" cy="726059"/>
            </a:xfrm>
          </p:grpSpPr>
          <p:sp>
            <p:nvSpPr>
              <p:cNvPr id="42" name="육각형 41"/>
              <p:cNvSpPr/>
              <p:nvPr/>
            </p:nvSpPr>
            <p:spPr>
              <a:xfrm rot="5400000">
                <a:off x="1686761" y="3736243"/>
                <a:ext cx="726059" cy="625912"/>
              </a:xfrm>
              <a:prstGeom prst="hexagon">
                <a:avLst/>
              </a:prstGeom>
              <a:solidFill>
                <a:srgbClr val="326CE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3" name="육각형 42"/>
              <p:cNvSpPr/>
              <p:nvPr/>
            </p:nvSpPr>
            <p:spPr>
              <a:xfrm rot="5400000">
                <a:off x="1777041" y="3814070"/>
                <a:ext cx="545499" cy="47025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44" name="Picture 2" descr="파일:Kubernetes logo without workmark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381" y="3817619"/>
                <a:ext cx="464538" cy="450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6594403" y="899524"/>
              <a:ext cx="37627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Prod</a:t>
              </a:r>
              <a:endParaRPr lang="ko-KR" altLang="en-US" sz="6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3514769" y="156519"/>
              <a:ext cx="21188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4365092" y="115471"/>
              <a:ext cx="296592" cy="12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5331636" y="535174"/>
              <a:ext cx="436366" cy="476945"/>
              <a:chOff x="3024297" y="831663"/>
              <a:chExt cx="482195" cy="545585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3024297" y="831663"/>
                <a:ext cx="482195" cy="545585"/>
                <a:chOff x="4574808" y="565316"/>
                <a:chExt cx="1033626" cy="1169510"/>
              </a:xfrm>
              <a:solidFill>
                <a:srgbClr val="B7D5F6"/>
              </a:solidFill>
            </p:grpSpPr>
            <p:sp>
              <p:nvSpPr>
                <p:cNvPr id="40" name="육각형 39"/>
                <p:cNvSpPr/>
                <p:nvPr/>
              </p:nvSpPr>
              <p:spPr>
                <a:xfrm rot="5400000">
                  <a:off x="4506866" y="633258"/>
                  <a:ext cx="1169510" cy="1033626"/>
                </a:xfrm>
                <a:prstGeom prst="hexagon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41" name="육각형 40"/>
                <p:cNvSpPr/>
                <p:nvPr/>
              </p:nvSpPr>
              <p:spPr>
                <a:xfrm rot="5400000">
                  <a:off x="4652283" y="761781"/>
                  <a:ext cx="878676" cy="7765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39" name="Picture 2" descr="Argo CD Version Tags - Coralogix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072" y="913133"/>
                <a:ext cx="382644" cy="382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4513389" y="538926"/>
              <a:ext cx="452266" cy="487026"/>
              <a:chOff x="3462609" y="559516"/>
              <a:chExt cx="1071290" cy="1194230"/>
            </a:xfrm>
          </p:grpSpPr>
          <p:sp>
            <p:nvSpPr>
              <p:cNvPr id="36" name="육각형 35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F050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7" name="육각형 36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835009" y="-99007"/>
              <a:ext cx="436366" cy="476945"/>
              <a:chOff x="4574808" y="565316"/>
              <a:chExt cx="1033626" cy="1169510"/>
            </a:xfrm>
          </p:grpSpPr>
          <p:sp>
            <p:nvSpPr>
              <p:cNvPr id="33" name="육각형 32"/>
              <p:cNvSpPr/>
              <p:nvPr/>
            </p:nvSpPr>
            <p:spPr>
              <a:xfrm rot="5400000">
                <a:off x="4506866" y="633258"/>
                <a:ext cx="1169510" cy="1033626"/>
              </a:xfrm>
              <a:prstGeom prst="hexagon">
                <a:avLst/>
              </a:prstGeom>
              <a:solidFill>
                <a:srgbClr val="40657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4" name="육각형 33"/>
              <p:cNvSpPr/>
              <p:nvPr/>
            </p:nvSpPr>
            <p:spPr>
              <a:xfrm rot="5400000">
                <a:off x="4652283" y="761781"/>
                <a:ext cx="878676" cy="77658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35" name="Picture 4" descr="File:Jenkins logo.svg - Wikimedia Comm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735" y="816850"/>
                <a:ext cx="492139" cy="679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5" name="직선 화살표 연결선 24"/>
            <p:cNvCxnSpPr/>
            <p:nvPr/>
          </p:nvCxnSpPr>
          <p:spPr>
            <a:xfrm>
              <a:off x="4339432" y="350660"/>
              <a:ext cx="219006" cy="18451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5028876" y="782439"/>
              <a:ext cx="288774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5859488" y="493668"/>
              <a:ext cx="288774" cy="18621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5900181" y="873252"/>
              <a:ext cx="288774" cy="12385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765561" y="366210"/>
              <a:ext cx="6472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Jenkins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76467" y="396400"/>
              <a:ext cx="63830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GitHub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468307" y="988769"/>
              <a:ext cx="5637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GitOps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38587" y="970526"/>
              <a:ext cx="4583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</a:t>
              </a:r>
              <a:endParaRPr lang="ko-KR" altLang="en-US" sz="800" dirty="0" err="1">
                <a:solidFill>
                  <a:schemeClr val="bg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pic>
          <p:nvPicPr>
            <p:cNvPr id="56" name="Picture 6" descr="Git - Logo Download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148" y="627405"/>
              <a:ext cx="304703" cy="29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그룹 124"/>
          <p:cNvGrpSpPr/>
          <p:nvPr/>
        </p:nvGrpSpPr>
        <p:grpSpPr>
          <a:xfrm>
            <a:off x="384488" y="3588405"/>
            <a:ext cx="11342002" cy="2706824"/>
            <a:chOff x="358932" y="1463822"/>
            <a:chExt cx="11342002" cy="2706824"/>
          </a:xfrm>
        </p:grpSpPr>
        <p:sp>
          <p:nvSpPr>
            <p:cNvPr id="57" name="TextBox 56"/>
            <p:cNvSpPr txBox="1"/>
            <p:nvPr/>
          </p:nvSpPr>
          <p:spPr>
            <a:xfrm>
              <a:off x="3254653" y="2584674"/>
              <a:ext cx="1639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2. </a:t>
              </a:r>
              <a:r>
                <a:rPr lang="en-US" altLang="ko-KR" sz="12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Dockerfile</a:t>
              </a:r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작성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1263" y="2556503"/>
              <a:ext cx="1699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1. </a:t>
              </a:r>
              <a:r>
                <a:rPr lang="en-US" altLang="ko-KR" sz="12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Jenkinsfile</a:t>
              </a:r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작성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096732" y="3080652"/>
              <a:ext cx="346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4. Jenkins – Pipeline </a:t>
              </a:r>
              <a:r>
                <a:rPr lang="ko-KR" altLang="en-US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구축</a:t>
              </a:r>
              <a:endPara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Item &lt;-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각 서비스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github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repository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연동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96733" y="2571556"/>
              <a:ext cx="282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3. </a:t>
              </a:r>
              <a:r>
                <a:rPr lang="en-US" altLang="ko-KR" sz="12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Github</a:t>
              </a:r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</a:t>
              </a: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Jenkins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Webhook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Setting</a:t>
              </a:r>
              <a:endParaRPr lang="ko-KR" altLang="en-US" sz="12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1407160" y="1742352"/>
              <a:ext cx="720000" cy="774000"/>
              <a:chOff x="4574808" y="565316"/>
              <a:chExt cx="1033626" cy="1169510"/>
            </a:xfrm>
          </p:grpSpPr>
          <p:sp>
            <p:nvSpPr>
              <p:cNvPr id="71" name="육각형 70"/>
              <p:cNvSpPr/>
              <p:nvPr/>
            </p:nvSpPr>
            <p:spPr>
              <a:xfrm rot="5400000">
                <a:off x="4506866" y="633258"/>
                <a:ext cx="1169510" cy="1033626"/>
              </a:xfrm>
              <a:prstGeom prst="hexagon">
                <a:avLst/>
              </a:prstGeom>
              <a:solidFill>
                <a:srgbClr val="40657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2" name="육각형 71"/>
              <p:cNvSpPr/>
              <p:nvPr/>
            </p:nvSpPr>
            <p:spPr>
              <a:xfrm rot="5400000">
                <a:off x="4652283" y="761781"/>
                <a:ext cx="878676" cy="77658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73" name="Picture 4" descr="File:Jenkins logo.svg - Wikimedia Comm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735" y="816850"/>
                <a:ext cx="492139" cy="679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" name="그룹 74"/>
            <p:cNvGrpSpPr/>
            <p:nvPr/>
          </p:nvGrpSpPr>
          <p:grpSpPr>
            <a:xfrm>
              <a:off x="3684692" y="1791362"/>
              <a:ext cx="720000" cy="774000"/>
              <a:chOff x="2583098" y="1775847"/>
              <a:chExt cx="690260" cy="754449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2583098" y="1775847"/>
                <a:ext cx="690260" cy="754449"/>
                <a:chOff x="4574808" y="565316"/>
                <a:chExt cx="1033626" cy="1169510"/>
              </a:xfrm>
            </p:grpSpPr>
            <p:sp>
              <p:nvSpPr>
                <p:cNvPr id="78" name="육각형 77"/>
                <p:cNvSpPr/>
                <p:nvPr/>
              </p:nvSpPr>
              <p:spPr>
                <a:xfrm rot="5400000">
                  <a:off x="4506866" y="633258"/>
                  <a:ext cx="1169510" cy="1033626"/>
                </a:xfrm>
                <a:prstGeom prst="hexagon">
                  <a:avLst/>
                </a:prstGeom>
                <a:solidFill>
                  <a:srgbClr val="2497E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79" name="육각형 78"/>
                <p:cNvSpPr/>
                <p:nvPr/>
              </p:nvSpPr>
              <p:spPr>
                <a:xfrm rot="5400000">
                  <a:off x="4652283" y="761781"/>
                  <a:ext cx="878676" cy="7765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2052" name="Picture 4" descr="Docker Logos - Docker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0693"/>
              <a:stretch/>
            </p:blipFill>
            <p:spPr bwMode="auto">
              <a:xfrm>
                <a:off x="2642207" y="1984103"/>
                <a:ext cx="593685" cy="352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2" name="그룹 81"/>
            <p:cNvGrpSpPr/>
            <p:nvPr/>
          </p:nvGrpSpPr>
          <p:grpSpPr>
            <a:xfrm>
              <a:off x="5419589" y="1793855"/>
              <a:ext cx="720000" cy="774000"/>
              <a:chOff x="3462609" y="559516"/>
              <a:chExt cx="1071290" cy="1194230"/>
            </a:xfrm>
          </p:grpSpPr>
          <p:sp>
            <p:nvSpPr>
              <p:cNvPr id="83" name="육각형 82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231F2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육각형 83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85" name="Picture 2" descr="Github 로고 - 무료 소셜 미디어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5101" y="839854"/>
                <a:ext cx="544632" cy="544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모서리가 둥근 직사각형 75"/>
            <p:cNvSpPr/>
            <p:nvPr/>
          </p:nvSpPr>
          <p:spPr>
            <a:xfrm>
              <a:off x="400027" y="2919661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Build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1101138" y="2919661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Unit Test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1803100" y="2919661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Static code Analysis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2498512" y="2919661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Package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98516" y="3461365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Build Docker Image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1100478" y="3461365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Push Docker Image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1794746" y="3466793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Clean</a:t>
              </a:r>
            </a:p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Docker Image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2496708" y="3466793"/>
              <a:ext cx="692091" cy="54259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3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Update manifest</a:t>
              </a:r>
              <a:endParaRPr lang="ko-KR" altLang="en-US" sz="7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6218831" y="1785680"/>
              <a:ext cx="720000" cy="774000"/>
              <a:chOff x="4574808" y="565316"/>
              <a:chExt cx="1033626" cy="1169510"/>
            </a:xfrm>
          </p:grpSpPr>
          <p:sp>
            <p:nvSpPr>
              <p:cNvPr id="100" name="육각형 99"/>
              <p:cNvSpPr/>
              <p:nvPr/>
            </p:nvSpPr>
            <p:spPr>
              <a:xfrm rot="5400000">
                <a:off x="4506866" y="633258"/>
                <a:ext cx="1169510" cy="1033626"/>
              </a:xfrm>
              <a:prstGeom prst="hexagon">
                <a:avLst/>
              </a:prstGeom>
              <a:solidFill>
                <a:srgbClr val="40657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1" name="육각형 100"/>
              <p:cNvSpPr/>
              <p:nvPr/>
            </p:nvSpPr>
            <p:spPr>
              <a:xfrm rot="5400000">
                <a:off x="4652283" y="761781"/>
                <a:ext cx="878676" cy="776580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02" name="Picture 4" descr="File:Jenkins logo.svg - Wikimedia Common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8735" y="816850"/>
                <a:ext cx="492139" cy="679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직사각형 89"/>
            <p:cNvSpPr/>
            <p:nvPr/>
          </p:nvSpPr>
          <p:spPr>
            <a:xfrm>
              <a:off x="8629753" y="2571556"/>
              <a:ext cx="30711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5. </a:t>
              </a:r>
              <a:r>
                <a:rPr lang="en-US" altLang="ko-KR" sz="12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2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AKS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내에 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namespace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생성 및 배포</a:t>
              </a:r>
              <a:endPara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  (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-server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설정 필요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Server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에서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gitRepo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설정</a:t>
              </a:r>
              <a:endPara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helm charts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파일 생성 </a:t>
              </a:r>
              <a:endPara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</a:t>
              </a:r>
              <a:r>
                <a:rPr lang="en-US" altLang="ko-KR" sz="1200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Server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에 </a:t>
              </a:r>
              <a:r>
                <a:rPr lang="en-US" altLang="ko-KR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App </a:t>
              </a:r>
              <a:r>
                <a:rPr lang="ko-KR" altLang="en-US" sz="12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생성하여 연동</a:t>
              </a:r>
              <a:endPara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952584" y="1799937"/>
              <a:ext cx="720000" cy="774000"/>
              <a:chOff x="3024297" y="831663"/>
              <a:chExt cx="482195" cy="545585"/>
            </a:xfrm>
          </p:grpSpPr>
          <p:grpSp>
            <p:nvGrpSpPr>
              <p:cNvPr id="105" name="그룹 104"/>
              <p:cNvGrpSpPr/>
              <p:nvPr/>
            </p:nvGrpSpPr>
            <p:grpSpPr>
              <a:xfrm>
                <a:off x="3024297" y="831663"/>
                <a:ext cx="482195" cy="545585"/>
                <a:chOff x="4574808" y="565316"/>
                <a:chExt cx="1033626" cy="1169510"/>
              </a:xfrm>
              <a:solidFill>
                <a:srgbClr val="B7D5F6"/>
              </a:solidFill>
            </p:grpSpPr>
            <p:sp>
              <p:nvSpPr>
                <p:cNvPr id="107" name="육각형 106"/>
                <p:cNvSpPr/>
                <p:nvPr/>
              </p:nvSpPr>
              <p:spPr>
                <a:xfrm rot="5400000">
                  <a:off x="4506866" y="633258"/>
                  <a:ext cx="1169510" cy="1033626"/>
                </a:xfrm>
                <a:prstGeom prst="hexagon">
                  <a:avLst/>
                </a:pr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08" name="육각형 107"/>
                <p:cNvSpPr/>
                <p:nvPr/>
              </p:nvSpPr>
              <p:spPr>
                <a:xfrm rot="5400000">
                  <a:off x="4652283" y="761781"/>
                  <a:ext cx="878676" cy="77658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pic>
            <p:nvPicPr>
              <p:cNvPr id="106" name="Picture 2" descr="Argo CD Version Tags - Coralogix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072" y="913133"/>
                <a:ext cx="382644" cy="382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10507767" y="1807889"/>
              <a:ext cx="720000" cy="774000"/>
              <a:chOff x="3462609" y="559516"/>
              <a:chExt cx="1071290" cy="1194230"/>
            </a:xfrm>
          </p:grpSpPr>
          <p:sp>
            <p:nvSpPr>
              <p:cNvPr id="110" name="육각형 109"/>
              <p:cNvSpPr/>
              <p:nvPr/>
            </p:nvSpPr>
            <p:spPr>
              <a:xfrm rot="5400000">
                <a:off x="3401139" y="620986"/>
                <a:ext cx="1194230" cy="1071290"/>
              </a:xfrm>
              <a:prstGeom prst="hexagon">
                <a:avLst/>
              </a:prstGeom>
              <a:solidFill>
                <a:srgbClr val="231F2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11" name="육각형 110"/>
              <p:cNvSpPr/>
              <p:nvPr/>
            </p:nvSpPr>
            <p:spPr>
              <a:xfrm rot="5400000">
                <a:off x="3549630" y="754192"/>
                <a:ext cx="897248" cy="804878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12" name="Picture 2" descr="Github 로고 - 무료 소셜 미디어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5101" y="839854"/>
                <a:ext cx="544632" cy="544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9" name="그룹 118"/>
            <p:cNvGrpSpPr/>
            <p:nvPr/>
          </p:nvGrpSpPr>
          <p:grpSpPr>
            <a:xfrm>
              <a:off x="9730405" y="1818221"/>
              <a:ext cx="720000" cy="774000"/>
              <a:chOff x="8241684" y="606039"/>
              <a:chExt cx="1043126" cy="1143372"/>
            </a:xfrm>
          </p:grpSpPr>
          <p:grpSp>
            <p:nvGrpSpPr>
              <p:cNvPr id="120" name="그룹 119"/>
              <p:cNvGrpSpPr/>
              <p:nvPr/>
            </p:nvGrpSpPr>
            <p:grpSpPr>
              <a:xfrm>
                <a:off x="8241684" y="606039"/>
                <a:ext cx="1043126" cy="1143372"/>
                <a:chOff x="5686989" y="569802"/>
                <a:chExt cx="1043126" cy="1143372"/>
              </a:xfrm>
            </p:grpSpPr>
            <p:sp>
              <p:nvSpPr>
                <p:cNvPr id="122" name="육각형 121"/>
                <p:cNvSpPr/>
                <p:nvPr/>
              </p:nvSpPr>
              <p:spPr>
                <a:xfrm rot="5400000">
                  <a:off x="5636866" y="619925"/>
                  <a:ext cx="1143372" cy="1043126"/>
                </a:xfrm>
                <a:prstGeom prst="hexagon">
                  <a:avLst/>
                </a:prstGeom>
                <a:solidFill>
                  <a:srgbClr val="604D9B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육각형 122"/>
                <p:cNvSpPr/>
                <p:nvPr/>
              </p:nvSpPr>
              <p:spPr>
                <a:xfrm rot="5400000">
                  <a:off x="5779033" y="749629"/>
                  <a:ext cx="859038" cy="783718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1" name="Picture 8" descr="Azure Kubernetes Service (AKS) Logo PNG Vector (PDF) Free Downloa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7305" y="894994"/>
                <a:ext cx="679517" cy="597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9" name="모서리가 둥근 직사각형 128"/>
            <p:cNvSpPr/>
            <p:nvPr/>
          </p:nvSpPr>
          <p:spPr>
            <a:xfrm>
              <a:off x="358932" y="1463822"/>
              <a:ext cx="2882049" cy="2706824"/>
            </a:xfrm>
            <a:prstGeom prst="roundRect">
              <a:avLst>
                <a:gd name="adj" fmla="val 2722"/>
              </a:avLst>
            </a:prstGeom>
            <a:no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3293119" y="1463822"/>
              <a:ext cx="1519576" cy="2706824"/>
            </a:xfrm>
            <a:prstGeom prst="roundRect">
              <a:avLst>
                <a:gd name="adj" fmla="val 2722"/>
              </a:avLst>
            </a:prstGeom>
            <a:no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4919095" y="1463822"/>
              <a:ext cx="3596953" cy="2706824"/>
            </a:xfrm>
            <a:prstGeom prst="roundRect">
              <a:avLst>
                <a:gd name="adj" fmla="val 2722"/>
              </a:avLst>
            </a:prstGeom>
            <a:no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8569424" y="1463822"/>
              <a:ext cx="3131510" cy="2706824"/>
            </a:xfrm>
            <a:prstGeom prst="roundRect">
              <a:avLst>
                <a:gd name="adj" fmla="val 2722"/>
              </a:avLst>
            </a:prstGeom>
            <a:no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5461953" y="1667748"/>
            <a:ext cx="5678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아래와 같은 순서로 설정하여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Pipeline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구축하였고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push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만으로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AKS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내에 배포되는 것 까지 확인하였습니다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47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Pipeline - 2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96341" y="1284664"/>
            <a:ext cx="11518296" cy="5181424"/>
          </a:xfrm>
          <a:prstGeom prst="roundRect">
            <a:avLst>
              <a:gd name="adj" fmla="val 272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9001" y="4960143"/>
            <a:ext cx="3285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800" dirty="0" err="1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63158" y="1296916"/>
            <a:ext cx="1634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Dockerfile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3767" y="1319061"/>
            <a:ext cx="166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Jenkinsfile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7258" y="4072752"/>
            <a:ext cx="246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Jenkins – 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Pipeline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구축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ko-KR" altLang="en-US" sz="1200" dirty="0" err="1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63158" y="2545811"/>
            <a:ext cx="2656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Github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webhook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Setting</a:t>
            </a:r>
            <a:endParaRPr lang="ko-KR" altLang="en-US" sz="1200" dirty="0" err="1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2" y="1619368"/>
            <a:ext cx="1878091" cy="2250325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47" y="1605441"/>
            <a:ext cx="3312000" cy="936779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247" y="2822810"/>
            <a:ext cx="3312000" cy="1178059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49" y="4355600"/>
            <a:ext cx="5214997" cy="1851701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025" y="2613005"/>
            <a:ext cx="4336112" cy="1187908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0293" y="1619368"/>
            <a:ext cx="2238687" cy="695422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5401" y="2073830"/>
            <a:ext cx="1167162" cy="1997907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089" y="4188366"/>
            <a:ext cx="4593253" cy="2031968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72" name="TextBox 71"/>
          <p:cNvSpPr txBox="1"/>
          <p:nvPr/>
        </p:nvSpPr>
        <p:spPr>
          <a:xfrm>
            <a:off x="5782485" y="2327084"/>
            <a:ext cx="4662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2) 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Server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gitRepo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(Auto Sync)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782485" y="1311399"/>
            <a:ext cx="4090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AKS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내에 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namespace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 및 배포</a:t>
            </a:r>
            <a:endParaRPr lang="en-US" altLang="ko-KR" sz="1200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82486" y="3880269"/>
            <a:ext cx="4090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4) 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Server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생성하여 연동</a:t>
            </a:r>
            <a:endParaRPr lang="en-US" altLang="ko-KR" sz="1200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342043" y="1316459"/>
            <a:ext cx="1671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en-US" altLang="ko-KR" sz="12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3) helm charts </a:t>
            </a:r>
          </a:p>
          <a:p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ko-KR" altLang="en-US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생성 </a:t>
            </a:r>
            <a:endParaRPr lang="en-US" altLang="ko-KR" sz="1200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69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Pipeline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실행결과</a:t>
            </a:r>
            <a:endParaRPr lang="en-US" altLang="ko-KR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5004" y="1201560"/>
            <a:ext cx="5427063" cy="1778187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5003" y="3101293"/>
            <a:ext cx="5427064" cy="3367240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97669" y="1201561"/>
            <a:ext cx="5189997" cy="5266972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5562" y="3214379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Jenkins</a:t>
            </a:r>
            <a:endParaRPr lang="ko-KR" altLang="en-US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53" t="870"/>
          <a:stretch/>
        </p:blipFill>
        <p:spPr>
          <a:xfrm>
            <a:off x="6356255" y="1663213"/>
            <a:ext cx="4872824" cy="4731173"/>
          </a:xfrm>
          <a:prstGeom prst="rect">
            <a:avLst/>
          </a:prstGeom>
          <a:ln>
            <a:solidFill>
              <a:srgbClr val="489ED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356255" y="1278591"/>
            <a:ext cx="161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ACR Docker</a:t>
            </a:r>
            <a:endParaRPr lang="ko-KR" altLang="en-US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733" y="1293881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</a:t>
            </a:r>
            <a:r>
              <a:rPr lang="en-US" altLang="ko-KR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push</a:t>
            </a:r>
            <a:endParaRPr lang="ko-KR" altLang="en-US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60" y="3665523"/>
            <a:ext cx="5122477" cy="2630737"/>
          </a:xfrm>
          <a:prstGeom prst="rect">
            <a:avLst/>
          </a:prstGeom>
          <a:ln>
            <a:solidFill>
              <a:srgbClr val="2497ED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0" y="1663213"/>
            <a:ext cx="5063590" cy="1221691"/>
          </a:xfrm>
          <a:prstGeom prst="rect">
            <a:avLst/>
          </a:prstGeom>
          <a:ln>
            <a:solidFill>
              <a:srgbClr val="6EB6FC"/>
            </a:solidFill>
          </a:ln>
        </p:spPr>
      </p:pic>
    </p:spTree>
    <p:extLst>
      <p:ext uri="{BB962C8B-B14F-4D97-AF65-F5344CB8AC3E}">
        <p14:creationId xmlns:p14="http://schemas.microsoft.com/office/powerpoint/2010/main" val="233119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9319" y="1201561"/>
            <a:ext cx="5875310" cy="5266971"/>
          </a:xfrm>
          <a:prstGeom prst="roundRect">
            <a:avLst>
              <a:gd name="adj" fmla="val 176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08.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배포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93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Pipeline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실행결과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- 2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47914" y="1201561"/>
            <a:ext cx="5664685" cy="5266971"/>
          </a:xfrm>
          <a:prstGeom prst="roundRect">
            <a:avLst>
              <a:gd name="adj" fmla="val 318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6" y="1675792"/>
            <a:ext cx="5792025" cy="2379983"/>
          </a:xfrm>
          <a:prstGeom prst="rect">
            <a:avLst/>
          </a:prstGeom>
          <a:ln>
            <a:solidFill>
              <a:srgbClr val="489ED4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71" y="1675792"/>
            <a:ext cx="5592459" cy="3957740"/>
          </a:xfrm>
          <a:prstGeom prst="rect">
            <a:avLst/>
          </a:prstGeom>
          <a:ln>
            <a:solidFill>
              <a:srgbClr val="489ED4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6282471" y="1242642"/>
            <a:ext cx="1128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Kubectl</a:t>
            </a:r>
            <a:endParaRPr lang="ko-KR" altLang="en-US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6441" y="1261115"/>
            <a:ext cx="2505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 CI/CD </a:t>
            </a:r>
            <a:r>
              <a:rPr lang="ko-KR" altLang="en-US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94" y="4089902"/>
            <a:ext cx="5779052" cy="2341815"/>
          </a:xfrm>
          <a:prstGeom prst="rect">
            <a:avLst/>
          </a:prstGeom>
          <a:ln>
            <a:solidFill>
              <a:srgbClr val="2497ED"/>
            </a:solidFill>
          </a:ln>
        </p:spPr>
      </p:pic>
    </p:spTree>
    <p:extLst>
      <p:ext uri="{BB962C8B-B14F-4D97-AF65-F5344CB8AC3E}">
        <p14:creationId xmlns:p14="http://schemas.microsoft.com/office/powerpoint/2010/main" val="423134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38453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Auto Scaling 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14798" y="1276351"/>
            <a:ext cx="11472402" cy="5181424"/>
          </a:xfrm>
          <a:prstGeom prst="roundRect">
            <a:avLst>
              <a:gd name="adj" fmla="val 231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5" y="1662040"/>
            <a:ext cx="1630355" cy="804112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414798" y="1311816"/>
            <a:ext cx="2520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values.yaml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&gt; resource]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7832" y="2458145"/>
            <a:ext cx="2780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values.yaml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&gt; 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autoscaling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95" y="2801387"/>
            <a:ext cx="2740905" cy="960988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58" y="4155724"/>
            <a:ext cx="3662142" cy="2175462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471131" y="3814256"/>
            <a:ext cx="2386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[templates &gt; 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hpa.yaml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75145" y="1323944"/>
            <a:ext cx="5061285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2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AutoScaling</a:t>
            </a:r>
            <a:r>
              <a:rPr lang="en-US" altLang="ko-KR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결과 캡처</a:t>
            </a:r>
            <a:r>
              <a:rPr lang="en-US" altLang="ko-KR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r>
              <a: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siege </a:t>
            </a:r>
            <a:r>
              <a:rPr lang="ko-KR" altLang="en-US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사용하여 부하테스트 진행</a:t>
            </a:r>
            <a:endParaRPr lang="en-US" altLang="ko-KR" sz="12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siege -t60S -c200 -v </a:t>
            </a:r>
          </a:p>
          <a:p>
            <a:r>
              <a:rPr lang="en-US" altLang="ko-KR" sz="105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http://accusation:8080/api/accusation/test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991" y="2117621"/>
            <a:ext cx="3645794" cy="3007385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3" name="직사각형 22"/>
          <p:cNvSpPr/>
          <p:nvPr/>
        </p:nvSpPr>
        <p:spPr>
          <a:xfrm>
            <a:off x="4140200" y="5174797"/>
            <a:ext cx="36945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hap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확인 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CPU 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30% → 57% 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상승하여 </a:t>
            </a:r>
            <a:endParaRPr lang="en-US" altLang="ko-KR" sz="105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Replica pod 5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 생성</a:t>
            </a:r>
            <a:endParaRPr lang="ko-KR" altLang="en-US" sz="1050" b="0" i="0" dirty="0">
              <a:solidFill>
                <a:srgbClr val="6EB6FC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0749" y="5678894"/>
            <a:ext cx="3604036" cy="648058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7958267" y="1333926"/>
            <a:ext cx="24561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최종결과 확인</a:t>
            </a:r>
            <a:r>
              <a:rPr lang="en-US" altLang="ko-KR" sz="1400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r>
              <a:rPr lang="en-US" altLang="ko-KR" sz="12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pod 5</a:t>
            </a:r>
            <a:r>
              <a:rPr lang="ko-KR" altLang="en-US" sz="12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 생성 확인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6" y="2119985"/>
            <a:ext cx="3752673" cy="1525567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7955286" y="3814256"/>
            <a:ext cx="375267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pipeline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사용하는 </a:t>
            </a:r>
            <a:r>
              <a:rPr lang="en-US" altLang="ko-KR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Values.yaml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파일에 </a:t>
            </a:r>
            <a:r>
              <a:rPr lang="en-US" altLang="ko-KR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resouces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en-US" altLang="ko-KR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autoscaling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내용을 추가하였습니다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Cpu</a:t>
            </a:r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limit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500m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설정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레플리카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최소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 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최대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두고 </a:t>
            </a:r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CPU </a:t>
            </a:r>
            <a:r>
              <a:rPr lang="ko-KR" altLang="en-US" sz="105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사용량이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30%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되면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auto scale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수행하도록 </a:t>
            </a:r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세팅하였습니다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추가로 </a:t>
            </a:r>
            <a:r>
              <a:rPr lang="en-US" altLang="ko-KR" sz="105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Hpa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5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설정파일이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적용될 수 있도록 </a:t>
            </a:r>
            <a:r>
              <a:rPr lang="en-US" altLang="ko-KR" sz="105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hpa.yaml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</a:t>
            </a:r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생성하고 배포 진행 후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r>
              <a:rPr lang="en-US" altLang="ko-KR" sz="105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Seige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사용해서 부하테스트를 진행하였습니다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05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CPU 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설정이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57%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까지 </a:t>
            </a:r>
            <a:r>
              <a:rPr lang="ko-KR" altLang="en-US" sz="105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상승하였을때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Replica Pod 5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개까지 생성되어 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Auto Scaling</a:t>
            </a:r>
            <a:r>
              <a:rPr lang="ko-KR" altLang="en-US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되었음을 확인하였습니다</a:t>
            </a:r>
            <a:r>
              <a:rPr lang="en-US" altLang="ko-KR" sz="105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459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직사각형 3"/>
          <p:cNvSpPr txBox="1"/>
          <p:nvPr/>
        </p:nvSpPr>
        <p:spPr>
          <a:xfrm>
            <a:off x="636472" y="151968"/>
            <a:ext cx="94443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t>09.  운영</a:t>
            </a:r>
          </a:p>
        </p:txBody>
      </p:sp>
      <p:sp>
        <p:nvSpPr>
          <p:cNvPr id="426" name="직사각형 4"/>
          <p:cNvSpPr txBox="1"/>
          <p:nvPr/>
        </p:nvSpPr>
        <p:spPr>
          <a:xfrm>
            <a:off x="418324" y="710683"/>
            <a:ext cx="33186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dirty="0"/>
              <a:t>2) Deploy Strategy(Blue-Green)</a:t>
            </a:r>
          </a:p>
        </p:txBody>
      </p:sp>
      <p:sp>
        <p:nvSpPr>
          <p:cNvPr id="428" name="모서리가 둥근 직사각형 7"/>
          <p:cNvSpPr/>
          <p:nvPr/>
        </p:nvSpPr>
        <p:spPr>
          <a:xfrm>
            <a:off x="418325" y="1276350"/>
            <a:ext cx="11468876" cy="5181426"/>
          </a:xfrm>
          <a:prstGeom prst="roundRect">
            <a:avLst>
              <a:gd name="adj" fmla="val 2559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30" name="TextBox 1"/>
          <p:cNvSpPr txBox="1"/>
          <p:nvPr/>
        </p:nvSpPr>
        <p:spPr>
          <a:xfrm>
            <a:off x="870809" y="1337042"/>
            <a:ext cx="527231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/>
              <a:t>Argo Rollouts </a:t>
            </a:r>
            <a:r>
              <a:rPr lang="ko-KR" altLang="en-US" sz="1200" dirty="0"/>
              <a:t>라이브러리를 사용하여 블루</a:t>
            </a:r>
            <a:r>
              <a:rPr lang="en-US" altLang="ko-KR" sz="1200" dirty="0"/>
              <a:t>-</a:t>
            </a:r>
            <a:r>
              <a:rPr lang="ko-KR" altLang="en-US" sz="1200" dirty="0"/>
              <a:t>그린 배포 적용함</a:t>
            </a:r>
            <a:r>
              <a:rPr lang="en-US" altLang="ko-KR" sz="1400" dirty="0"/>
              <a:t>.</a:t>
            </a:r>
          </a:p>
        </p:txBody>
      </p:sp>
      <p:cxnSp>
        <p:nvCxnSpPr>
          <p:cNvPr id="32" name="꺾인 연결선 31"/>
          <p:cNvCxnSpPr>
            <a:cxnSpLocks/>
          </p:cNvCxnSpPr>
          <p:nvPr/>
        </p:nvCxnSpPr>
        <p:spPr>
          <a:xfrm rot="5400000">
            <a:off x="10197145" y="4352870"/>
            <a:ext cx="536428" cy="2914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cxnSpLocks/>
          </p:cNvCxnSpPr>
          <p:nvPr/>
        </p:nvCxnSpPr>
        <p:spPr>
          <a:xfrm flipV="1">
            <a:off x="5552227" y="3388942"/>
            <a:ext cx="1085371" cy="340251"/>
          </a:xfrm>
          <a:prstGeom prst="bentConnector3">
            <a:avLst>
              <a:gd name="adj1" fmla="val 50000"/>
            </a:avLst>
          </a:prstGeom>
          <a:ln w="38100">
            <a:solidFill>
              <a:srgbClr val="2497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cxnSpLocks/>
          </p:cNvCxnSpPr>
          <p:nvPr/>
        </p:nvCxnSpPr>
        <p:spPr>
          <a:xfrm flipV="1">
            <a:off x="5407405" y="5380132"/>
            <a:ext cx="1381164" cy="357477"/>
          </a:xfrm>
          <a:prstGeom prst="bentConnector3">
            <a:avLst>
              <a:gd name="adj1" fmla="val 50000"/>
            </a:avLst>
          </a:prstGeom>
          <a:ln w="38100">
            <a:solidFill>
              <a:srgbClr val="5FCEB7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9CA00D8-78C1-DD53-8F42-3F27C750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09" y="1625858"/>
            <a:ext cx="3491289" cy="8632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8F591A-93BE-B8C3-2349-4E011730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09" y="4636314"/>
            <a:ext cx="4813199" cy="1613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676C3A-FF50-7CA8-66BA-BA2E64E25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47" y="4386310"/>
            <a:ext cx="4020769" cy="18043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1FA4199-DB17-8422-8097-EA75BBABA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768" y="2530119"/>
            <a:ext cx="4222326" cy="17176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57C6159-EF7B-7ECC-4383-7172972C3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90" y="2634339"/>
            <a:ext cx="4723814" cy="15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43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직사각형 3"/>
          <p:cNvSpPr txBox="1"/>
          <p:nvPr/>
        </p:nvSpPr>
        <p:spPr>
          <a:xfrm>
            <a:off x="636472" y="151968"/>
            <a:ext cx="94443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t>09.  운영</a:t>
            </a:r>
          </a:p>
        </p:txBody>
      </p:sp>
      <p:sp>
        <p:nvSpPr>
          <p:cNvPr id="426" name="직사각형 4"/>
          <p:cNvSpPr txBox="1"/>
          <p:nvPr/>
        </p:nvSpPr>
        <p:spPr>
          <a:xfrm>
            <a:off x="418324" y="710683"/>
            <a:ext cx="43146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dirty="0"/>
              <a:t>2) Deploy Strategy(Blue-Green)</a:t>
            </a:r>
            <a:r>
              <a:rPr lang="en-US" dirty="0"/>
              <a:t> Rollback</a:t>
            </a:r>
            <a:endParaRPr dirty="0"/>
          </a:p>
        </p:txBody>
      </p:sp>
      <p:sp>
        <p:nvSpPr>
          <p:cNvPr id="428" name="모서리가 둥근 직사각형 7"/>
          <p:cNvSpPr/>
          <p:nvPr/>
        </p:nvSpPr>
        <p:spPr>
          <a:xfrm>
            <a:off x="418325" y="1276350"/>
            <a:ext cx="11468876" cy="5181426"/>
          </a:xfrm>
          <a:prstGeom prst="roundRect">
            <a:avLst>
              <a:gd name="adj" fmla="val 3147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27" name="TextBox 1"/>
          <p:cNvSpPr txBox="1"/>
          <p:nvPr/>
        </p:nvSpPr>
        <p:spPr>
          <a:xfrm>
            <a:off x="6687822" y="2164837"/>
            <a:ext cx="479302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>
                <a:solidFill>
                  <a:srgbClr val="FF0000"/>
                </a:solidFill>
              </a:rPr>
              <a:t>Blue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28 </a:t>
            </a:r>
            <a:r>
              <a:rPr lang="ko-KR" altLang="en-US" sz="1200" dirty="0">
                <a:solidFill>
                  <a:srgbClr val="FF0000"/>
                </a:solidFill>
              </a:rPr>
              <a:t>배포 중</a:t>
            </a:r>
            <a:r>
              <a:rPr lang="en-US" altLang="ko-KR" sz="1200" dirty="0">
                <a:solidFill>
                  <a:srgbClr val="FF0000"/>
                </a:solidFill>
              </a:rPr>
              <a:t>) / Green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29)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6700482" y="4124414"/>
            <a:ext cx="44018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>
                <a:solidFill>
                  <a:srgbClr val="FF0000"/>
                </a:solidFill>
              </a:rPr>
              <a:t>Blue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28) / Green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29) </a:t>
            </a:r>
          </a:p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sz="1200" dirty="0">
                <a:solidFill>
                  <a:srgbClr val="FF0000"/>
                </a:solidFill>
              </a:rPr>
              <a:t>Service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ko-KR" altLang="en-US" sz="1200" dirty="0" err="1">
                <a:solidFill>
                  <a:srgbClr val="FF0000"/>
                </a:solidFill>
              </a:rPr>
              <a:t>엔드포인트는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Blue 2</a:t>
            </a:r>
            <a:r>
              <a:rPr lang="ko-KR" altLang="en-US" sz="1200" dirty="0">
                <a:solidFill>
                  <a:srgbClr val="FF0000"/>
                </a:solidFill>
              </a:rPr>
              <a:t>개로 바뀜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575726" y="1353294"/>
            <a:ext cx="584029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ko-KR" altLang="en-US" sz="1200" dirty="0"/>
              <a:t>배포한 서비스</a:t>
            </a:r>
            <a:r>
              <a:rPr lang="en-US" altLang="ko-KR" sz="1200" dirty="0"/>
              <a:t>(Green)</a:t>
            </a:r>
            <a:r>
              <a:rPr lang="ko-KR" altLang="en-US" sz="1200" dirty="0"/>
              <a:t>에 이상이 있으면 손쉽게 이전 버전</a:t>
            </a:r>
            <a:r>
              <a:rPr lang="en-US" altLang="ko-KR" sz="1200" dirty="0"/>
              <a:t>(Blue)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롤백할</a:t>
            </a:r>
            <a:r>
              <a:rPr lang="ko-KR" altLang="en-US" sz="1200" dirty="0"/>
              <a:t> 수 있음</a:t>
            </a:r>
            <a:r>
              <a:rPr lang="en-US" altLang="ko-KR" sz="1200" dirty="0"/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75726" y="1697118"/>
            <a:ext cx="5526829" cy="833557"/>
            <a:chOff x="580235" y="1932172"/>
            <a:chExt cx="5526829" cy="96856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35" y="1932172"/>
              <a:ext cx="5526829" cy="968568"/>
            </a:xfrm>
            <a:prstGeom prst="rect">
              <a:avLst/>
            </a:prstGeom>
            <a:ln>
              <a:solidFill>
                <a:srgbClr val="6EB6FC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241496" y="2283727"/>
              <a:ext cx="703173" cy="199672"/>
            </a:xfrm>
            <a:prstGeom prst="rect">
              <a:avLst/>
            </a:prstGeom>
            <a:noFill/>
            <a:ln w="38100" cap="flat">
              <a:solidFill>
                <a:srgbClr val="6EB6FC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83" y="2513298"/>
            <a:ext cx="4771569" cy="1572328"/>
          </a:xfrm>
          <a:prstGeom prst="rect">
            <a:avLst/>
          </a:prstGeom>
          <a:ln>
            <a:solidFill>
              <a:srgbClr val="6EB6FC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93" y="4657541"/>
            <a:ext cx="4811359" cy="1573833"/>
          </a:xfrm>
          <a:prstGeom prst="rect">
            <a:avLst/>
          </a:prstGeom>
          <a:ln>
            <a:solidFill>
              <a:srgbClr val="6EB6FC"/>
            </a:solidFill>
          </a:ln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5" y="4770596"/>
            <a:ext cx="5131535" cy="1460779"/>
          </a:xfrm>
          <a:prstGeom prst="rect">
            <a:avLst/>
          </a:prstGeom>
          <a:ln>
            <a:solidFill>
              <a:srgbClr val="6EB6FC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3522334" y="4657542"/>
            <a:ext cx="2609531" cy="282311"/>
            <a:chOff x="3676338" y="4650168"/>
            <a:chExt cx="2609531" cy="28231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81" t="64854" r="1413" b="20874"/>
            <a:stretch/>
          </p:blipFill>
          <p:spPr>
            <a:xfrm>
              <a:off x="3676338" y="4657542"/>
              <a:ext cx="2609531" cy="274937"/>
            </a:xfrm>
            <a:prstGeom prst="rect">
              <a:avLst/>
            </a:prstGeom>
            <a:ln>
              <a:solidFill>
                <a:srgbClr val="6EB6FC"/>
              </a:solidFill>
            </a:ln>
          </p:spPr>
        </p:pic>
        <p:sp>
          <p:nvSpPr>
            <p:cNvPr id="40" name="타원 39"/>
            <p:cNvSpPr/>
            <p:nvPr/>
          </p:nvSpPr>
          <p:spPr>
            <a:xfrm>
              <a:off x="6033869" y="4650168"/>
              <a:ext cx="252000" cy="252000"/>
            </a:xfrm>
            <a:prstGeom prst="ellipse">
              <a:avLst/>
            </a:prstGeom>
            <a:noFill/>
            <a:ln w="28575" cap="flat">
              <a:solidFill>
                <a:srgbClr val="6EB6FC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6" y="2968276"/>
            <a:ext cx="5131535" cy="1338562"/>
          </a:xfrm>
          <a:prstGeom prst="rect">
            <a:avLst/>
          </a:prstGeom>
          <a:ln>
            <a:solidFill>
              <a:srgbClr val="6EB6FC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3481324" y="2815206"/>
            <a:ext cx="2678545" cy="269408"/>
            <a:chOff x="3446626" y="2823910"/>
            <a:chExt cx="2678545" cy="269408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26" t="61312" r="4794" b="27174"/>
            <a:stretch/>
          </p:blipFill>
          <p:spPr>
            <a:xfrm>
              <a:off x="3446626" y="2843233"/>
              <a:ext cx="2678545" cy="250085"/>
            </a:xfrm>
            <a:prstGeom prst="rect">
              <a:avLst/>
            </a:prstGeom>
            <a:ln>
              <a:solidFill>
                <a:srgbClr val="6EB6FC"/>
              </a:solidFill>
            </a:ln>
          </p:spPr>
        </p:pic>
        <p:sp>
          <p:nvSpPr>
            <p:cNvPr id="43" name="타원 42"/>
            <p:cNvSpPr/>
            <p:nvPr/>
          </p:nvSpPr>
          <p:spPr>
            <a:xfrm>
              <a:off x="5873170" y="2823910"/>
              <a:ext cx="252000" cy="252000"/>
            </a:xfrm>
            <a:prstGeom prst="ellipse">
              <a:avLst/>
            </a:prstGeom>
            <a:noFill/>
            <a:ln w="28575" cap="flat">
              <a:solidFill>
                <a:srgbClr val="5FCEB7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sp>
        <p:nvSpPr>
          <p:cNvPr id="45" name="TextBox 1"/>
          <p:cNvSpPr txBox="1"/>
          <p:nvPr/>
        </p:nvSpPr>
        <p:spPr>
          <a:xfrm>
            <a:off x="997660" y="2581935"/>
            <a:ext cx="34035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>
                <a:solidFill>
                  <a:srgbClr val="FF0000"/>
                </a:solidFill>
              </a:rPr>
              <a:t>Blue 0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28) / Green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29)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6" name="TextBox 1"/>
          <p:cNvSpPr txBox="1"/>
          <p:nvPr/>
        </p:nvSpPr>
        <p:spPr>
          <a:xfrm>
            <a:off x="993635" y="4436726"/>
            <a:ext cx="34035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4000">
                <a:solidFill>
                  <a:srgbClr val="0070C0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sz="1200" dirty="0">
                <a:solidFill>
                  <a:srgbClr val="FF0000"/>
                </a:solidFill>
              </a:rPr>
              <a:t>Blue 2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28) / Green 0</a:t>
            </a:r>
            <a:r>
              <a:rPr lang="ko-KR" altLang="en-US" sz="1200" dirty="0">
                <a:solidFill>
                  <a:srgbClr val="FF0000"/>
                </a:solidFill>
              </a:rPr>
              <a:t>개 </a:t>
            </a:r>
            <a:r>
              <a:rPr lang="en-US" altLang="ko-KR" sz="1200" dirty="0">
                <a:solidFill>
                  <a:srgbClr val="FF0000"/>
                </a:solidFill>
              </a:rPr>
              <a:t>(tag: 29)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3" name="꺾인 연결선 2"/>
          <p:cNvCxnSpPr>
            <a:endCxn id="35" idx="1"/>
          </p:cNvCxnSpPr>
          <p:nvPr/>
        </p:nvCxnSpPr>
        <p:spPr>
          <a:xfrm rot="16200000" flipH="1">
            <a:off x="265422" y="2909343"/>
            <a:ext cx="1106882" cy="349545"/>
          </a:xfrm>
          <a:prstGeom prst="bentConnector2">
            <a:avLst/>
          </a:prstGeom>
          <a:ln w="38100">
            <a:solidFill>
              <a:srgbClr val="2497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35" idx="3"/>
            <a:endCxn id="31" idx="1"/>
          </p:cNvCxnSpPr>
          <p:nvPr/>
        </p:nvCxnSpPr>
        <p:spPr>
          <a:xfrm flipV="1">
            <a:off x="6125171" y="3299462"/>
            <a:ext cx="575712" cy="338095"/>
          </a:xfrm>
          <a:prstGeom prst="bentConnector3">
            <a:avLst>
              <a:gd name="adj1" fmla="val 50000"/>
            </a:avLst>
          </a:prstGeom>
          <a:ln w="38100">
            <a:solidFill>
              <a:srgbClr val="5FCE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5400000">
            <a:off x="10691449" y="4184786"/>
            <a:ext cx="487404" cy="3666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32" idx="1"/>
          </p:cNvCxnSpPr>
          <p:nvPr/>
        </p:nvCxnSpPr>
        <p:spPr>
          <a:xfrm rot="10800000" flipV="1">
            <a:off x="6131865" y="5444458"/>
            <a:ext cx="529228" cy="98592"/>
          </a:xfrm>
          <a:prstGeom prst="bentConnector3">
            <a:avLst>
              <a:gd name="adj1" fmla="val 50000"/>
            </a:avLst>
          </a:prstGeom>
          <a:ln w="38100">
            <a:solidFill>
              <a:srgbClr val="2497E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00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3733201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</a:t>
            </a: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W/S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및 개선사항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590753" y="1921353"/>
            <a:ext cx="10861018" cy="0"/>
          </a:xfrm>
          <a:prstGeom prst="line">
            <a:avLst/>
          </a:prstGeom>
          <a:ln w="28575">
            <a:solidFill>
              <a:srgbClr val="449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586139" y="1125132"/>
            <a:ext cx="2737815" cy="337979"/>
            <a:chOff x="1160286" y="1554515"/>
            <a:chExt cx="999519" cy="343652"/>
          </a:xfrm>
          <a:solidFill>
            <a:srgbClr val="4495E7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31943" y="1554515"/>
              <a:ext cx="869943" cy="312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MID</a:t>
              </a:r>
              <a:r>
                <a: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W/S FEEDBACK</a:t>
              </a:r>
              <a:endParaRPr lang="ko-KR" altLang="en-US" sz="14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60367" y="1125132"/>
            <a:ext cx="2737815" cy="337979"/>
            <a:chOff x="1160286" y="1554515"/>
            <a:chExt cx="999519" cy="343652"/>
          </a:xfrm>
          <a:solidFill>
            <a:srgbClr val="4495E7"/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31943" y="1554515"/>
              <a:ext cx="869943" cy="3129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개선 사항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064127" y="3089324"/>
            <a:ext cx="522012" cy="347474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18" name="모서리가 둥근 직사각형 17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31942" y="1587841"/>
              <a:ext cx="884903" cy="304392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506664" y="3089324"/>
            <a:ext cx="3432778" cy="347474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132" y="1557064"/>
              <a:ext cx="1090707" cy="3043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프로젝트 기술 공유 및 소통, 협업 미흡 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064127" y="3689575"/>
            <a:ext cx="522012" cy="347474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31942" y="1587841"/>
              <a:ext cx="909462" cy="304392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506664" y="3689575"/>
            <a:ext cx="3432778" cy="347474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모서리가 둥근 직사각형 26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189132" y="1557064"/>
              <a:ext cx="508591" cy="3043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CI/CD 우선 구축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064127" y="4331673"/>
            <a:ext cx="522012" cy="347474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48" name="모서리가 둥근 직사각형 47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231942" y="1587841"/>
              <a:ext cx="909462" cy="304392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506664" y="4331673"/>
            <a:ext cx="3432778" cy="347474"/>
            <a:chOff x="1160286" y="1554515"/>
            <a:chExt cx="1142605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모서리가 둥근 직사각형 50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89132" y="1557064"/>
              <a:ext cx="560347" cy="30439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API 설계서의 부재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064127" y="4931198"/>
            <a:ext cx="522012" cy="777849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31940" y="1658689"/>
              <a:ext cx="1044774" cy="135975"/>
            </a:xfrm>
            <a:prstGeom prst="rect">
              <a:avLst/>
            </a:prstGeom>
            <a:grpFill/>
            <a:ln>
              <a:solidFill>
                <a:srgbClr val="4495E7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506664" y="4931202"/>
            <a:ext cx="3432779" cy="777846"/>
            <a:chOff x="1160286" y="1554514"/>
            <a:chExt cx="1142605" cy="76929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모서리가 둥근 직사각형 56"/>
            <p:cNvSpPr/>
            <p:nvPr/>
          </p:nvSpPr>
          <p:spPr>
            <a:xfrm>
              <a:off x="1160286" y="1554514"/>
              <a:ext cx="1142605" cy="769290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89132" y="1557064"/>
              <a:ext cx="904494" cy="73053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아키텍처 구성 중 모호한 케이스</a:t>
              </a:r>
              <a:endPara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Configuration Server</a:t>
              </a:r>
            </a:p>
            <a:p>
              <a:r>
                <a:rPr lang="en-US" altLang="ko-KR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- Ingress</a:t>
              </a:r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를 통한 </a:t>
              </a:r>
              <a:r>
                <a:rPr lang="en-US" altLang="ko-KR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 </a:t>
              </a:r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인증</a:t>
              </a:r>
              <a:r>
                <a:rPr lang="en-US" altLang="ko-KR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</a:p>
          </p:txBody>
        </p:sp>
      </p:grpSp>
      <p:sp>
        <p:nvSpPr>
          <p:cNvPr id="61" name="오른쪽 화살표 60"/>
          <p:cNvSpPr/>
          <p:nvPr/>
        </p:nvSpPr>
        <p:spPr>
          <a:xfrm>
            <a:off x="5533475" y="3823315"/>
            <a:ext cx="609600" cy="630649"/>
          </a:xfrm>
          <a:prstGeom prst="rightArrow">
            <a:avLst/>
          </a:prstGeom>
          <a:gradFill flip="none" rotWithShape="1">
            <a:gsLst>
              <a:gs pos="0">
                <a:schemeClr val="accent5"/>
              </a:gs>
              <a:gs pos="50000">
                <a:srgbClr val="4495E7"/>
              </a:gs>
              <a:gs pos="100000">
                <a:srgbClr val="6EB6F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/>
          <p:cNvGrpSpPr/>
          <p:nvPr/>
        </p:nvGrpSpPr>
        <p:grpSpPr>
          <a:xfrm>
            <a:off x="6729920" y="2664366"/>
            <a:ext cx="522012" cy="727001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63" name="모서리가 둥근 직사각형 62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31942" y="1643214"/>
              <a:ext cx="881257" cy="1454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01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172457" y="2664365"/>
            <a:ext cx="4085257" cy="744056"/>
            <a:chOff x="1160286" y="1554515"/>
            <a:chExt cx="1359783" cy="35171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모서리가 둥근 직사각형 65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89132" y="1557064"/>
              <a:ext cx="1330937" cy="349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Trello(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일정관리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 / Slack (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소통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Confluence(</a:t>
              </a:r>
              <a:r>
                <a:rPr lang="ko-KR" altLang="en-US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데일리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스크럼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회의록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/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문서화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매주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 이상의 정기회의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737108" y="3505618"/>
            <a:ext cx="522012" cy="727001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93" name="모서리가 둥근 직사각형 92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231942" y="1643214"/>
              <a:ext cx="1029039" cy="1454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02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179645" y="3504851"/>
            <a:ext cx="4085258" cy="738663"/>
            <a:chOff x="1160286" y="1554155"/>
            <a:chExt cx="1359783" cy="349165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6" name="모서리가 둥근 직사각형 95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186739" y="1554155"/>
              <a:ext cx="949846" cy="349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개발 후 </a:t>
              </a:r>
              <a:r>
                <a:rPr lang="en-US" altLang="ko-KR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Git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Push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만으로 </a:t>
              </a:r>
              <a:endPara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배포 할 수 있는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CI/CD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환경 구성 </a:t>
              </a:r>
              <a:b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</a:b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(Jenkins/</a:t>
              </a:r>
              <a:r>
                <a:rPr lang="en-US" altLang="ko-KR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ArgoCd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6717961" y="4366042"/>
            <a:ext cx="522012" cy="727001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105" name="모서리가 둥근 직사각형 104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231942" y="1643214"/>
              <a:ext cx="1029039" cy="1454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03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7160498" y="4366040"/>
            <a:ext cx="4085258" cy="727001"/>
            <a:chOff x="1160286" y="1554515"/>
            <a:chExt cx="1359783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모서리가 둥근 직사각형 107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186739" y="1648500"/>
              <a:ext cx="973195" cy="14548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Swagger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를 이용하여 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API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문서화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717961" y="5190240"/>
            <a:ext cx="522012" cy="727001"/>
            <a:chOff x="1160286" y="1554515"/>
            <a:chExt cx="1142605" cy="343652"/>
          </a:xfrm>
          <a:solidFill>
            <a:srgbClr val="4495E7"/>
          </a:solidFill>
        </p:grpSpPr>
        <p:sp>
          <p:nvSpPr>
            <p:cNvPr id="111" name="모서리가 둥근 직사각형 110"/>
            <p:cNvSpPr/>
            <p:nvPr/>
          </p:nvSpPr>
          <p:spPr>
            <a:xfrm>
              <a:off x="1160286" y="1554515"/>
              <a:ext cx="1142605" cy="343652"/>
            </a:xfrm>
            <a:prstGeom prst="roundRect">
              <a:avLst>
                <a:gd name="adj" fmla="val 11121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231942" y="1643214"/>
              <a:ext cx="1029039" cy="1454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04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7160498" y="5190239"/>
            <a:ext cx="4111930" cy="727001"/>
            <a:chOff x="1160286" y="1554515"/>
            <a:chExt cx="1368660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모서리가 둥근 직사각형 113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179463" y="1594797"/>
              <a:ext cx="1349483" cy="24732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ConfigMap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Secret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을 활용하여 환경변수</a:t>
              </a:r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조치</a:t>
              </a:r>
              <a:endPara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 </a:t>
              </a:r>
              <a:r>
                <a:rPr lang="en-US" altLang="ko-KR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Auth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는 내부 </a:t>
              </a:r>
              <a:r>
                <a:rPr lang="ko-KR" altLang="en-US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로직으로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검증하도록 보완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162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90753" y="1276351"/>
            <a:ext cx="11296447" cy="5181424"/>
          </a:xfrm>
          <a:prstGeom prst="roundRect">
            <a:avLst>
              <a:gd name="adj" fmla="val 3093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98997" y="1438923"/>
            <a:ext cx="4986908" cy="480695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83572" y="1635258"/>
            <a:ext cx="3624670" cy="444169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219200" y="1746250"/>
            <a:ext cx="1818538" cy="4216399"/>
          </a:xfrm>
          <a:prstGeom prst="rect">
            <a:avLst/>
          </a:prstGeom>
          <a:solidFill>
            <a:schemeClr val="bg1"/>
          </a:solidFill>
          <a:ln>
            <a:solidFill>
              <a:srgbClr val="6E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Logging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544856" y="3334274"/>
            <a:ext cx="764242" cy="771681"/>
            <a:chOff x="9665814" y="2985307"/>
            <a:chExt cx="764242" cy="771681"/>
          </a:xfrm>
        </p:grpSpPr>
        <p:grpSp>
          <p:nvGrpSpPr>
            <p:cNvPr id="17" name="그룹 16"/>
            <p:cNvGrpSpPr/>
            <p:nvPr/>
          </p:nvGrpSpPr>
          <p:grpSpPr>
            <a:xfrm>
              <a:off x="9665814" y="2985307"/>
              <a:ext cx="764242" cy="771681"/>
              <a:chOff x="8270365" y="4855089"/>
              <a:chExt cx="1124755" cy="1135703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270365" y="5665788"/>
                <a:ext cx="1124755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Elasticsearch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9786795" y="3023378"/>
              <a:ext cx="486625" cy="533392"/>
              <a:chOff x="7857167" y="126872"/>
              <a:chExt cx="486625" cy="533392"/>
            </a:xfrm>
          </p:grpSpPr>
          <p:sp>
            <p:nvSpPr>
              <p:cNvPr id="20" name="육각형 19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D7A22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육각형 20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Picture 26" descr="Elastic Elasticsearch Logo PNG Transparent – Brands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9309" y="3110323"/>
              <a:ext cx="358546" cy="358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4839846" y="3334273"/>
            <a:ext cx="721698" cy="771681"/>
            <a:chOff x="10456627" y="2995251"/>
            <a:chExt cx="721698" cy="771681"/>
          </a:xfrm>
        </p:grpSpPr>
        <p:grpSp>
          <p:nvGrpSpPr>
            <p:cNvPr id="25" name="그룹 24"/>
            <p:cNvGrpSpPr/>
            <p:nvPr/>
          </p:nvGrpSpPr>
          <p:grpSpPr>
            <a:xfrm>
              <a:off x="10456627" y="2995251"/>
              <a:ext cx="721698" cy="771681"/>
              <a:chOff x="8280973" y="4855089"/>
              <a:chExt cx="1062142" cy="1135703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280973" y="4855089"/>
                <a:ext cx="1062142" cy="1135703"/>
              </a:xfrm>
              <a:prstGeom prst="roundRect">
                <a:avLst>
                  <a:gd name="adj" fmla="val 9528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32978" y="5689151"/>
                <a:ext cx="998584" cy="271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dirty="0" err="1">
                    <a:solidFill>
                      <a:schemeClr val="bg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Kibana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10570401" y="3033324"/>
              <a:ext cx="486625" cy="533392"/>
              <a:chOff x="7857167" y="126872"/>
              <a:chExt cx="486625" cy="533392"/>
            </a:xfrm>
          </p:grpSpPr>
          <p:sp>
            <p:nvSpPr>
              <p:cNvPr id="28" name="육각형 27"/>
              <p:cNvSpPr/>
              <p:nvPr/>
            </p:nvSpPr>
            <p:spPr>
              <a:xfrm rot="5400000">
                <a:off x="7833784" y="150255"/>
                <a:ext cx="533392" cy="486625"/>
              </a:xfrm>
              <a:prstGeom prst="hexagon">
                <a:avLst/>
              </a:prstGeom>
              <a:solidFill>
                <a:srgbClr val="EF509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육각형 28"/>
              <p:cNvSpPr/>
              <p:nvPr/>
            </p:nvSpPr>
            <p:spPr>
              <a:xfrm rot="5400000">
                <a:off x="7900107" y="210762"/>
                <a:ext cx="400748" cy="36560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Picture 30" descr="Kibana Logo PNG Vectors Free Downloa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39" y="3198290"/>
              <a:ext cx="164199" cy="217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3" name="직선 화살표 연결선 82"/>
          <p:cNvCxnSpPr>
            <a:stCxn id="22" idx="3"/>
            <a:endCxn id="30" idx="1"/>
          </p:cNvCxnSpPr>
          <p:nvPr/>
        </p:nvCxnSpPr>
        <p:spPr>
          <a:xfrm flipV="1">
            <a:off x="4273762" y="3720114"/>
            <a:ext cx="566084" cy="1"/>
          </a:xfrm>
          <a:prstGeom prst="straightConnector1">
            <a:avLst/>
          </a:prstGeom>
          <a:ln w="28575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189" y="2323393"/>
            <a:ext cx="5895436" cy="3922485"/>
          </a:xfrm>
          <a:prstGeom prst="rect">
            <a:avLst/>
          </a:prstGeom>
          <a:ln>
            <a:solidFill>
              <a:srgbClr val="2497ED"/>
            </a:solidFill>
          </a:ln>
        </p:spPr>
      </p:pic>
      <p:sp>
        <p:nvSpPr>
          <p:cNvPr id="85" name="직사각형 84"/>
          <p:cNvSpPr/>
          <p:nvPr/>
        </p:nvSpPr>
        <p:spPr>
          <a:xfrm>
            <a:off x="5738552" y="141515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 err="1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fluentd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특정 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pod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모든 노드에서 실행되는 </a:t>
            </a:r>
            <a:r>
              <a:rPr lang="en-US" altLang="ko-KR" sz="1100" dirty="0" err="1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daemonset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등록하여 각 노드에서 발생하는 로그를 수집합니다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100" dirty="0" err="1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kibana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en-US" altLang="ko-KR" sz="1100" dirty="0" err="1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loadbalance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타입으로 외부 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IP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두고 </a:t>
            </a:r>
            <a:r>
              <a:rPr lang="en-US" altLang="ko-KR" sz="1100" dirty="0" err="1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kibana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UI</a:t>
            </a:r>
            <a:r>
              <a:rPr lang="ko-KR" altLang="en-US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직접 접근 가능하도록 합니다</a:t>
            </a:r>
            <a:r>
              <a:rPr lang="en-US" altLang="ko-KR" sz="1100" dirty="0">
                <a:solidFill>
                  <a:srgbClr val="172B4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Fluentd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로그를 수집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elasticsearch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통한 검색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kibana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시각화를 진행하였습니다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100" dirty="0">
              <a:solidFill>
                <a:srgbClr val="172B4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71" name="꺾인 연결선 70"/>
          <p:cNvCxnSpPr>
            <a:stCxn id="94" idx="3"/>
            <a:endCxn id="22" idx="1"/>
          </p:cNvCxnSpPr>
          <p:nvPr/>
        </p:nvCxnSpPr>
        <p:spPr>
          <a:xfrm flipV="1">
            <a:off x="2494166" y="3720115"/>
            <a:ext cx="1057898" cy="1589060"/>
          </a:xfrm>
          <a:prstGeom prst="bentConnector3">
            <a:avLst>
              <a:gd name="adj1" fmla="val 69808"/>
            </a:avLst>
          </a:prstGeom>
          <a:ln w="127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12" idx="3"/>
            <a:endCxn id="22" idx="1"/>
          </p:cNvCxnSpPr>
          <p:nvPr/>
        </p:nvCxnSpPr>
        <p:spPr>
          <a:xfrm>
            <a:off x="2483471" y="3280742"/>
            <a:ext cx="1068593" cy="439373"/>
          </a:xfrm>
          <a:prstGeom prst="bentConnector3">
            <a:avLst>
              <a:gd name="adj1" fmla="val 70947"/>
            </a:avLst>
          </a:prstGeom>
          <a:ln w="127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503273" y="3834595"/>
            <a:ext cx="1250389" cy="1994706"/>
            <a:chOff x="1503273" y="3834595"/>
            <a:chExt cx="1250389" cy="1994706"/>
          </a:xfrm>
        </p:grpSpPr>
        <p:grpSp>
          <p:nvGrpSpPr>
            <p:cNvPr id="75" name="그룹 74"/>
            <p:cNvGrpSpPr/>
            <p:nvPr/>
          </p:nvGrpSpPr>
          <p:grpSpPr>
            <a:xfrm>
              <a:off x="1533101" y="3923846"/>
              <a:ext cx="1190735" cy="1905455"/>
              <a:chOff x="1536700" y="2027047"/>
              <a:chExt cx="1190735" cy="1714597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1536700" y="2027047"/>
                <a:ext cx="1190735" cy="17145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0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>
                <a:off x="1776067" y="2887775"/>
                <a:ext cx="721698" cy="771681"/>
                <a:chOff x="5539196" y="5318726"/>
                <a:chExt cx="721698" cy="771681"/>
              </a:xfrm>
            </p:grpSpPr>
            <p:grpSp>
              <p:nvGrpSpPr>
                <p:cNvPr id="88" name="그룹 87"/>
                <p:cNvGrpSpPr/>
                <p:nvPr/>
              </p:nvGrpSpPr>
              <p:grpSpPr>
                <a:xfrm>
                  <a:off x="5539196" y="5318726"/>
                  <a:ext cx="721698" cy="771681"/>
                  <a:chOff x="8280973" y="4855089"/>
                  <a:chExt cx="1062142" cy="1135703"/>
                </a:xfrm>
              </p:grpSpPr>
              <p:sp>
                <p:nvSpPr>
                  <p:cNvPr id="94" name="모서리가 둥근 직사각형 93"/>
                  <p:cNvSpPr/>
                  <p:nvPr/>
                </p:nvSpPr>
                <p:spPr>
                  <a:xfrm>
                    <a:off x="8280973" y="4855089"/>
                    <a:ext cx="1062142" cy="1135703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8332978" y="5689151"/>
                    <a:ext cx="998584" cy="2717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600" dirty="0" err="1">
                        <a:solidFill>
                          <a:schemeClr val="bg1">
                            <a:lumMod val="7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Fluentd</a:t>
                    </a:r>
                    <a:endParaRPr lang="ko-KR" altLang="en-US" sz="600" dirty="0">
                      <a:solidFill>
                        <a:schemeClr val="bg1">
                          <a:lumMod val="7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89" name="그룹 88"/>
                <p:cNvGrpSpPr/>
                <p:nvPr/>
              </p:nvGrpSpPr>
              <p:grpSpPr>
                <a:xfrm>
                  <a:off x="5652970" y="5356799"/>
                  <a:ext cx="486625" cy="533392"/>
                  <a:chOff x="8903246" y="3140799"/>
                  <a:chExt cx="486625" cy="533392"/>
                </a:xfrm>
              </p:grpSpPr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8903246" y="3140799"/>
                    <a:ext cx="486625" cy="533392"/>
                    <a:chOff x="7857167" y="126872"/>
                    <a:chExt cx="486625" cy="533392"/>
                  </a:xfrm>
                </p:grpSpPr>
                <p:sp>
                  <p:nvSpPr>
                    <p:cNvPr id="92" name="육각형 91"/>
                    <p:cNvSpPr/>
                    <p:nvPr/>
                  </p:nvSpPr>
                  <p:spPr>
                    <a:xfrm rot="5400000">
                      <a:off x="7833784" y="150255"/>
                      <a:ext cx="533392" cy="486625"/>
                    </a:xfrm>
                    <a:prstGeom prst="hexagon">
                      <a:avLst/>
                    </a:prstGeom>
                    <a:solidFill>
                      <a:srgbClr val="344B87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3" name="육각형 92"/>
                    <p:cNvSpPr/>
                    <p:nvPr/>
                  </p:nvSpPr>
                  <p:spPr>
                    <a:xfrm rot="5400000">
                      <a:off x="7900107" y="210762"/>
                      <a:ext cx="400748" cy="365609"/>
                    </a:xfrm>
                    <a:prstGeom prst="hexagon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91" name="Picture 24" descr="Logo - Fluentd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27676" y="3283046"/>
                    <a:ext cx="289296" cy="238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79" name="직선 화살표 연결선 78"/>
              <p:cNvCxnSpPr>
                <a:stCxn id="81" idx="2"/>
                <a:endCxn id="82" idx="0"/>
              </p:cNvCxnSpPr>
              <p:nvPr/>
            </p:nvCxnSpPr>
            <p:spPr>
              <a:xfrm flipH="1">
                <a:off x="2137593" y="2375062"/>
                <a:ext cx="4471" cy="108452"/>
              </a:xfrm>
              <a:prstGeom prst="straightConnector1">
                <a:avLst/>
              </a:prstGeom>
              <a:ln w="12700">
                <a:solidFill>
                  <a:srgbClr val="1E1E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직사각형 80"/>
              <p:cNvSpPr/>
              <p:nvPr/>
            </p:nvSpPr>
            <p:spPr>
              <a:xfrm>
                <a:off x="1781215" y="2194522"/>
                <a:ext cx="721698" cy="180540"/>
              </a:xfrm>
              <a:prstGeom prst="rect">
                <a:avLst/>
              </a:prstGeom>
              <a:solidFill>
                <a:srgbClr val="489ED4"/>
              </a:solidFill>
              <a:ln>
                <a:solidFill>
                  <a:srgbClr val="6EB6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Pod</a:t>
                </a:r>
                <a:endParaRPr lang="ko-KR" altLang="en-US" sz="12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579279" y="2483514"/>
                <a:ext cx="1116628" cy="25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EB6F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err="1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Hostpath</a:t>
                </a:r>
                <a:r>
                  <a:rPr lang="en-US" altLang="ko-KR" sz="1100" dirty="0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: { }</a:t>
                </a:r>
                <a:endParaRPr lang="ko-KR" altLang="en-US" sz="11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87" name="직선 화살표 연결선 86"/>
              <p:cNvCxnSpPr>
                <a:stCxn id="82" idx="2"/>
                <a:endCxn id="94" idx="0"/>
              </p:cNvCxnSpPr>
              <p:nvPr/>
            </p:nvCxnSpPr>
            <p:spPr>
              <a:xfrm flipH="1">
                <a:off x="2136916" y="2742687"/>
                <a:ext cx="677" cy="145088"/>
              </a:xfrm>
              <a:prstGeom prst="straightConnector1">
                <a:avLst/>
              </a:prstGeom>
              <a:ln w="12700">
                <a:solidFill>
                  <a:srgbClr val="1E1E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/>
            <p:cNvSpPr txBox="1"/>
            <p:nvPr/>
          </p:nvSpPr>
          <p:spPr>
            <a:xfrm>
              <a:off x="1503273" y="3834595"/>
              <a:ext cx="1250389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EB6F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Node</a:t>
              </a:r>
              <a:endParaRPr lang="ko-KR" altLang="en-US" sz="11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492578" y="1806162"/>
            <a:ext cx="1250389" cy="1994706"/>
            <a:chOff x="1503273" y="3834595"/>
            <a:chExt cx="1250389" cy="1994706"/>
          </a:xfrm>
        </p:grpSpPr>
        <p:grpSp>
          <p:nvGrpSpPr>
            <p:cNvPr id="98" name="그룹 97"/>
            <p:cNvGrpSpPr/>
            <p:nvPr/>
          </p:nvGrpSpPr>
          <p:grpSpPr>
            <a:xfrm>
              <a:off x="1533101" y="3923846"/>
              <a:ext cx="1190735" cy="1905455"/>
              <a:chOff x="1536700" y="2027047"/>
              <a:chExt cx="1190735" cy="1714597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536700" y="2027047"/>
                <a:ext cx="1190735" cy="17145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0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>
                <a:off x="1776067" y="2887775"/>
                <a:ext cx="721698" cy="771681"/>
                <a:chOff x="5539196" y="5318726"/>
                <a:chExt cx="721698" cy="771681"/>
              </a:xfrm>
            </p:grpSpPr>
            <p:grpSp>
              <p:nvGrpSpPr>
                <p:cNvPr id="106" name="그룹 105"/>
                <p:cNvGrpSpPr/>
                <p:nvPr/>
              </p:nvGrpSpPr>
              <p:grpSpPr>
                <a:xfrm>
                  <a:off x="5539196" y="5318726"/>
                  <a:ext cx="721698" cy="771681"/>
                  <a:chOff x="8280973" y="4855089"/>
                  <a:chExt cx="1062142" cy="1135703"/>
                </a:xfrm>
              </p:grpSpPr>
              <p:sp>
                <p:nvSpPr>
                  <p:cNvPr id="112" name="모서리가 둥근 직사각형 111"/>
                  <p:cNvSpPr/>
                  <p:nvPr/>
                </p:nvSpPr>
                <p:spPr>
                  <a:xfrm>
                    <a:off x="8280973" y="4855089"/>
                    <a:ext cx="1062142" cy="1135703"/>
                  </a:xfrm>
                  <a:prstGeom prst="roundRect">
                    <a:avLst>
                      <a:gd name="adj" fmla="val 9528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8332978" y="5689151"/>
                    <a:ext cx="998584" cy="2717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600" dirty="0" err="1">
                        <a:solidFill>
                          <a:schemeClr val="bg1">
                            <a:lumMod val="75000"/>
                          </a:schemeClr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rPr>
                      <a:t>Fluentd</a:t>
                    </a:r>
                    <a:endParaRPr lang="ko-KR" altLang="en-US" sz="600" dirty="0">
                      <a:solidFill>
                        <a:schemeClr val="bg1">
                          <a:lumMod val="75000"/>
                        </a:schemeClr>
                      </a:solidFill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5652970" y="5356799"/>
                  <a:ext cx="486625" cy="533392"/>
                  <a:chOff x="8903246" y="3140799"/>
                  <a:chExt cx="486625" cy="533392"/>
                </a:xfrm>
              </p:grpSpPr>
              <p:grpSp>
                <p:nvGrpSpPr>
                  <p:cNvPr id="108" name="그룹 107"/>
                  <p:cNvGrpSpPr/>
                  <p:nvPr/>
                </p:nvGrpSpPr>
                <p:grpSpPr>
                  <a:xfrm>
                    <a:off x="8903246" y="3140799"/>
                    <a:ext cx="486625" cy="533392"/>
                    <a:chOff x="7857167" y="126872"/>
                    <a:chExt cx="486625" cy="533392"/>
                  </a:xfrm>
                </p:grpSpPr>
                <p:sp>
                  <p:nvSpPr>
                    <p:cNvPr id="110" name="육각형 109"/>
                    <p:cNvSpPr/>
                    <p:nvPr/>
                  </p:nvSpPr>
                  <p:spPr>
                    <a:xfrm rot="5400000">
                      <a:off x="7833784" y="150255"/>
                      <a:ext cx="533392" cy="486625"/>
                    </a:xfrm>
                    <a:prstGeom prst="hexagon">
                      <a:avLst/>
                    </a:prstGeom>
                    <a:solidFill>
                      <a:srgbClr val="344B87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육각형 110"/>
                    <p:cNvSpPr/>
                    <p:nvPr/>
                  </p:nvSpPr>
                  <p:spPr>
                    <a:xfrm rot="5400000">
                      <a:off x="7900107" y="210762"/>
                      <a:ext cx="400748" cy="365609"/>
                    </a:xfrm>
                    <a:prstGeom prst="hexagon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109" name="Picture 24" descr="Logo - Fluentd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27676" y="3283046"/>
                    <a:ext cx="289296" cy="2384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102" name="직선 화살표 연결선 101"/>
              <p:cNvCxnSpPr>
                <a:stCxn id="103" idx="2"/>
                <a:endCxn id="104" idx="0"/>
              </p:cNvCxnSpPr>
              <p:nvPr/>
            </p:nvCxnSpPr>
            <p:spPr>
              <a:xfrm flipH="1">
                <a:off x="2137593" y="2375062"/>
                <a:ext cx="4471" cy="108452"/>
              </a:xfrm>
              <a:prstGeom prst="straightConnector1">
                <a:avLst/>
              </a:prstGeom>
              <a:ln w="12700">
                <a:solidFill>
                  <a:srgbClr val="1E1E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1781215" y="2194522"/>
                <a:ext cx="721698" cy="180540"/>
              </a:xfrm>
              <a:prstGeom prst="rect">
                <a:avLst/>
              </a:prstGeom>
              <a:solidFill>
                <a:srgbClr val="489ED4"/>
              </a:solidFill>
              <a:ln>
                <a:solidFill>
                  <a:srgbClr val="6EB6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Pod</a:t>
                </a:r>
                <a:endParaRPr lang="ko-KR" altLang="en-US" sz="12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579279" y="2483514"/>
                <a:ext cx="1116628" cy="25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EB6F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err="1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Hostpath</a:t>
                </a:r>
                <a:r>
                  <a:rPr lang="en-US" altLang="ko-KR" sz="1100" dirty="0">
                    <a:solidFill>
                      <a:srgbClr val="0070C0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 : { }</a:t>
                </a:r>
                <a:endParaRPr lang="ko-KR" altLang="en-US" sz="1100" dirty="0" err="1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105" name="직선 화살표 연결선 104"/>
              <p:cNvCxnSpPr>
                <a:stCxn id="104" idx="2"/>
                <a:endCxn id="112" idx="0"/>
              </p:cNvCxnSpPr>
              <p:nvPr/>
            </p:nvCxnSpPr>
            <p:spPr>
              <a:xfrm flipH="1">
                <a:off x="2136916" y="2742687"/>
                <a:ext cx="677" cy="145088"/>
              </a:xfrm>
              <a:prstGeom prst="straightConnector1">
                <a:avLst/>
              </a:prstGeom>
              <a:ln w="12700">
                <a:solidFill>
                  <a:srgbClr val="1E1E1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/>
            <p:cNvSpPr txBox="1"/>
            <p:nvPr/>
          </p:nvSpPr>
          <p:spPr>
            <a:xfrm>
              <a:off x="1503273" y="3834595"/>
              <a:ext cx="1250389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EB6F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0070C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Node</a:t>
              </a:r>
              <a:endParaRPr lang="ko-KR" altLang="en-US" sz="11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82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Logging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0753" y="1201561"/>
            <a:ext cx="11296447" cy="5181424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7299" y="1446416"/>
            <a:ext cx="9060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fluentd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ConfigMap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소스를 받아오는 경로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소스 타입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필터링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아웃풋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elasticsearch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등을 설정합니다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84" y="2018176"/>
            <a:ext cx="4609065" cy="1222643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142976" y="3070270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43080" y="2329415"/>
            <a:ext cx="46865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Input plugin : </a:t>
            </a:r>
            <a:r>
              <a:rPr lang="ko-KR" altLang="ko-KR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데이터가 어디로부터 오는지 설정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ko-KR" sz="1100" b="1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source</a:t>
            </a: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안에 로그를 받아오는 경로, 로그 </a:t>
            </a:r>
            <a:r>
              <a:rPr lang="ko-KR" altLang="ko-KR" sz="1100" b="1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parsing</a:t>
            </a: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방법 </a:t>
            </a: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</a:t>
            </a:r>
            <a:r>
              <a:rPr lang="ko-KR" altLang="en-US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</a:t>
            </a: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정의합니다</a:t>
            </a:r>
            <a:r>
              <a: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ko-KR" sz="11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13365" y="3731077"/>
            <a:ext cx="46162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Filter plugin : </a:t>
            </a:r>
            <a:r>
              <a:rPr lang="ko-KR" altLang="en-US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데이터를 처리할 프로세스 설정</a:t>
            </a:r>
            <a:r>
              <a:rPr lang="ko-KR" altLang="ko-KR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&lt;filter&gt;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안에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특정 필드 변경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필드 추가 등을 정의합니다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84" y="3503630"/>
            <a:ext cx="2276536" cy="885781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6413364" y="5113932"/>
            <a:ext cx="45091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Match plugin: </a:t>
            </a:r>
            <a:r>
              <a:rPr lang="ko-KR" altLang="en-US" sz="11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데이터를 어디로 전달할지 설정</a:t>
            </a:r>
            <a:endParaRPr lang="ko-KR" altLang="ko-KR" sz="1100" b="1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&lt;match&gt;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안에 인덱스명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전달할 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host, port </a:t>
            </a:r>
            <a:r>
              <a:rPr lang="ko-KR" altLang="en-US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등을 설정합니다</a:t>
            </a:r>
            <a:r>
              <a:rPr lang="en-US" altLang="ko-KR" sz="11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ko-KR" sz="11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384" y="4786269"/>
            <a:ext cx="1819239" cy="1086212"/>
          </a:xfrm>
          <a:prstGeom prst="rect">
            <a:avLst/>
          </a:prstGeom>
          <a:ln>
            <a:solidFill>
              <a:srgbClr val="0093DD"/>
            </a:solidFill>
          </a:ln>
        </p:spPr>
      </p:pic>
    </p:spTree>
    <p:extLst>
      <p:ext uri="{BB962C8B-B14F-4D97-AF65-F5344CB8AC3E}">
        <p14:creationId xmlns:p14="http://schemas.microsoft.com/office/powerpoint/2010/main" val="33022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Logging 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90753" y="1201561"/>
            <a:ext cx="11296447" cy="5181424"/>
          </a:xfrm>
          <a:prstGeom prst="roundRect">
            <a:avLst>
              <a:gd name="adj" fmla="val 325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2976" y="3070270"/>
            <a:ext cx="65" cy="341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9" y="1504067"/>
            <a:ext cx="5049296" cy="2538812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19" y="4655301"/>
            <a:ext cx="5088498" cy="1657651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598816" y="4393691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필드 결과</a:t>
            </a:r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100" dirty="0">
              <a:solidFill>
                <a:srgbClr val="466BB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8816" y="1242457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로그 결과</a:t>
            </a:r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100" dirty="0">
              <a:solidFill>
                <a:srgbClr val="466BB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572" y="1504067"/>
            <a:ext cx="5723462" cy="2924161"/>
          </a:xfrm>
          <a:prstGeom prst="rect">
            <a:avLst/>
          </a:prstGeom>
          <a:ln>
            <a:solidFill>
              <a:srgbClr val="2497ED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5893406" y="1242457"/>
            <a:ext cx="9044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결과</a:t>
            </a:r>
            <a:r>
              <a:rPr lang="en-US" altLang="ko-KR" sz="1100" b="1" dirty="0">
                <a:solidFill>
                  <a:srgbClr val="466BB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100" dirty="0">
              <a:solidFill>
                <a:srgbClr val="466B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93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7"/>
          <p:cNvSpPr/>
          <p:nvPr/>
        </p:nvSpPr>
        <p:spPr>
          <a:xfrm>
            <a:off x="418325" y="1276350"/>
            <a:ext cx="11468876" cy="5181426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412" name="직사각형 3"/>
          <p:cNvSpPr txBox="1"/>
          <p:nvPr/>
        </p:nvSpPr>
        <p:spPr>
          <a:xfrm>
            <a:off x="636472" y="151968"/>
            <a:ext cx="1046118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dirty="0"/>
              <a:t>0</a:t>
            </a:r>
            <a:r>
              <a:rPr lang="en-US" dirty="0"/>
              <a:t>9</a:t>
            </a:r>
            <a:r>
              <a:rPr dirty="0"/>
              <a:t>. </a:t>
            </a:r>
            <a:r>
              <a:rPr lang="en-US" dirty="0"/>
              <a:t> </a:t>
            </a:r>
            <a:r>
              <a:rPr lang="ko-KR" altLang="en-US" dirty="0"/>
              <a:t>운영</a:t>
            </a:r>
            <a:endParaRPr dirty="0"/>
          </a:p>
        </p:txBody>
      </p:sp>
      <p:sp>
        <p:nvSpPr>
          <p:cNvPr id="413" name="직사각형 4"/>
          <p:cNvSpPr txBox="1"/>
          <p:nvPr/>
        </p:nvSpPr>
        <p:spPr>
          <a:xfrm>
            <a:off x="418323" y="710683"/>
            <a:ext cx="24840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Monitoring(</a:t>
            </a:r>
            <a:r>
              <a:rPr lang="en-US" altLang="ko-KR" dirty="0" err="1"/>
              <a:t>Kiali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/>
          <a:stretch/>
        </p:blipFill>
        <p:spPr>
          <a:xfrm>
            <a:off x="816347" y="1817550"/>
            <a:ext cx="10478185" cy="4512102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7"/>
          <p:cNvSpPr txBox="1"/>
          <p:nvPr/>
        </p:nvSpPr>
        <p:spPr>
          <a:xfrm>
            <a:off x="816347" y="1482715"/>
            <a:ext cx="587115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altLang="ko-KR" sz="1200" dirty="0" err="1"/>
              <a:t>Kiali</a:t>
            </a:r>
            <a:r>
              <a:rPr lang="ko-KR" altLang="en-US" sz="1200" dirty="0"/>
              <a:t>를 통해</a:t>
            </a:r>
            <a:r>
              <a:rPr lang="en-US" altLang="ko-KR" sz="1200" dirty="0"/>
              <a:t>Service Mesh </a:t>
            </a:r>
            <a:r>
              <a:rPr lang="ko-KR" altLang="en-US" sz="1200" dirty="0"/>
              <a:t>구성한 서비스들을 실시간으로 트래픽 흐름을 모니터링함</a:t>
            </a:r>
            <a:r>
              <a:rPr lang="en-US" altLang="ko-KR" sz="1200" dirty="0"/>
              <a:t>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98859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477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Monitoring(Prometheus , 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Grafana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90753" y="1276351"/>
            <a:ext cx="11296447" cy="5181424"/>
          </a:xfrm>
          <a:prstGeom prst="roundRect">
            <a:avLst>
              <a:gd name="adj" fmla="val 3254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170932" y="1542817"/>
            <a:ext cx="3490961" cy="2194152"/>
            <a:chOff x="1734015" y="1496109"/>
            <a:chExt cx="6126920" cy="40814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4015" y="1496109"/>
              <a:ext cx="6126920" cy="1853101"/>
            </a:xfrm>
            <a:prstGeom prst="rect">
              <a:avLst/>
            </a:prstGeom>
            <a:ln>
              <a:solidFill>
                <a:srgbClr val="0093DD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015" y="3339806"/>
              <a:ext cx="6126920" cy="2237715"/>
            </a:xfrm>
            <a:prstGeom prst="rect">
              <a:avLst/>
            </a:prstGeom>
            <a:ln>
              <a:solidFill>
                <a:srgbClr val="0093DD"/>
              </a:solidFill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r="41802"/>
          <a:stretch/>
        </p:blipFill>
        <p:spPr>
          <a:xfrm>
            <a:off x="1098874" y="1844615"/>
            <a:ext cx="2561581" cy="929973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031390" y="2933521"/>
            <a:ext cx="26290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 Mesh 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트래픽 </a:t>
            </a:r>
            <a:endParaRPr lang="en-US" altLang="ko-KR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모니터링 환경 구축을 위해</a:t>
            </a:r>
            <a:endParaRPr lang="en-US" altLang="ko-KR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AKS 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 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Prometheus, </a:t>
            </a:r>
          </a:p>
          <a:p>
            <a:r>
              <a:rPr lang="en-US" altLang="ko-KR" sz="14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Grafana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설치하고 </a:t>
            </a:r>
            <a:endParaRPr lang="en-US" altLang="ko-KR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 하였습니다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요청이 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Istio 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 Mesh 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모니터링 및 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</a:t>
            </a: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모니터링을 </a:t>
            </a:r>
            <a:b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ko-KR" altLang="en-US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구현하였습니다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1390" y="1475283"/>
            <a:ext cx="1744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[AKS service]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70521" y="1273154"/>
            <a:ext cx="2696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Istio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Mesh Dashboard]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363702" y="1321394"/>
            <a:ext cx="2766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Istio</a:t>
            </a:r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Service Dashboard]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464114" y="1587993"/>
            <a:ext cx="3490961" cy="2171797"/>
            <a:chOff x="2110615" y="376153"/>
            <a:chExt cx="8199370" cy="61722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0615" y="376153"/>
              <a:ext cx="8199370" cy="264553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0615" y="2793086"/>
              <a:ext cx="8199370" cy="3755267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4464114" y="1590953"/>
            <a:ext cx="3488546" cy="2168837"/>
          </a:xfrm>
          <a:prstGeom prst="rect">
            <a:avLst/>
          </a:prstGeom>
          <a:noFill/>
          <a:ln>
            <a:solidFill>
              <a:srgbClr val="6EB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168537-7045-B092-8DE3-B48AD16C8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114" y="4236867"/>
            <a:ext cx="5700702" cy="21033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799BA-CC9E-24D9-566B-D57599C936BB}"/>
              </a:ext>
            </a:extLst>
          </p:cNvPr>
          <p:cNvSpPr/>
          <p:nvPr/>
        </p:nvSpPr>
        <p:spPr>
          <a:xfrm>
            <a:off x="4408152" y="3881944"/>
            <a:ext cx="30276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[Spring Statistics Dashboard]</a:t>
            </a:r>
          </a:p>
        </p:txBody>
      </p:sp>
    </p:spTree>
    <p:extLst>
      <p:ext uri="{BB962C8B-B14F-4D97-AF65-F5344CB8AC3E}">
        <p14:creationId xmlns:p14="http://schemas.microsoft.com/office/powerpoint/2010/main" val="762672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7"/>
          <p:cNvSpPr/>
          <p:nvPr/>
        </p:nvSpPr>
        <p:spPr>
          <a:xfrm>
            <a:off x="418325" y="1276350"/>
            <a:ext cx="11468876" cy="5181426"/>
          </a:xfrm>
          <a:prstGeom prst="roundRect">
            <a:avLst>
              <a:gd name="adj" fmla="val 5500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412" name="직사각형 3"/>
          <p:cNvSpPr txBox="1"/>
          <p:nvPr/>
        </p:nvSpPr>
        <p:spPr>
          <a:xfrm>
            <a:off x="636472" y="151968"/>
            <a:ext cx="1046118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228FFA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dirty="0"/>
              <a:t>0</a:t>
            </a:r>
            <a:r>
              <a:rPr lang="en-US" dirty="0"/>
              <a:t>9</a:t>
            </a:r>
            <a:r>
              <a:rPr dirty="0"/>
              <a:t>. </a:t>
            </a:r>
            <a:r>
              <a:rPr lang="en-US" dirty="0"/>
              <a:t> </a:t>
            </a:r>
            <a:r>
              <a:rPr lang="ko-KR" altLang="en-US" dirty="0"/>
              <a:t>운영</a:t>
            </a:r>
            <a:endParaRPr dirty="0"/>
          </a:p>
        </p:txBody>
      </p:sp>
      <p:sp>
        <p:nvSpPr>
          <p:cNvPr id="413" name="직사각형 4"/>
          <p:cNvSpPr txBox="1"/>
          <p:nvPr/>
        </p:nvSpPr>
        <p:spPr>
          <a:xfrm>
            <a:off x="418323" y="710683"/>
            <a:ext cx="271003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6EB6FC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4) Monitoring(</a:t>
            </a:r>
            <a:r>
              <a:rPr lang="en-US" altLang="ko-KR" dirty="0" err="1">
                <a:solidFill>
                  <a:srgbClr val="6EB6FC"/>
                </a:solidFill>
                <a:latin typeface="여기어때 잘난체"/>
                <a:ea typeface="여기어때 잘난체"/>
              </a:rPr>
              <a:t>Zipkin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30" name="직사각형 7"/>
          <p:cNvSpPr txBox="1"/>
          <p:nvPr/>
        </p:nvSpPr>
        <p:spPr>
          <a:xfrm>
            <a:off x="636472" y="1482374"/>
            <a:ext cx="89793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altLang="ko-KR" sz="1200" dirty="0" err="1"/>
              <a:t>Zipkin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MSA </a:t>
            </a:r>
            <a:r>
              <a:rPr lang="ko-KR" altLang="en-US" sz="1200" dirty="0"/>
              <a:t>분산 환경에서 로그 </a:t>
            </a:r>
            <a:r>
              <a:rPr lang="ko-KR" altLang="en-US" sz="1200" dirty="0" err="1"/>
              <a:t>트레이싱을</a:t>
            </a:r>
            <a:r>
              <a:rPr lang="ko-KR" altLang="en-US" sz="1200" dirty="0"/>
              <a:t> 하였습니다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에러나는</a:t>
            </a:r>
            <a:r>
              <a:rPr lang="ko-KR" altLang="en-US" sz="1200" dirty="0"/>
              <a:t> 지점을 </a:t>
            </a:r>
            <a:r>
              <a:rPr lang="en-US" altLang="ko-KR" sz="1200" dirty="0" err="1"/>
              <a:t>Zipkin</a:t>
            </a:r>
            <a:r>
              <a:rPr lang="ko-KR" altLang="en-US" sz="1200" dirty="0"/>
              <a:t>을 통해 빨리 모니터링할 수 있었습니다</a:t>
            </a:r>
            <a:r>
              <a:rPr lang="en-US" altLang="ko-KR" sz="1200" dirty="0"/>
              <a:t>.</a:t>
            </a:r>
            <a:endParaRPr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96" y="2444637"/>
            <a:ext cx="6346367" cy="112588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" y="1914866"/>
            <a:ext cx="4638913" cy="193357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37" y="3604079"/>
            <a:ext cx="8703428" cy="274327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05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1143262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604" y="710684"/>
            <a:ext cx="311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5) Analysis (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SonarQube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88895" y="1276351"/>
            <a:ext cx="11296447" cy="5181424"/>
          </a:xfrm>
          <a:prstGeom prst="roundRect">
            <a:avLst>
              <a:gd name="adj" fmla="val 2291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6" y="3685862"/>
            <a:ext cx="5315922" cy="2566717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69207" y="1369889"/>
            <a:ext cx="1051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Static Test Code Analysis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진행하였고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품질을 높이기 위해 </a:t>
            </a:r>
            <a:r>
              <a:rPr lang="en-US" altLang="ko-KR" sz="1600" dirty="0" err="1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SonarQube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활용했습니다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Azure VM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안에 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Docker</a:t>
            </a:r>
            <a:r>
              <a:rPr lang="ko-KR" altLang="en-US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설치하여 운영하였습니다</a:t>
            </a:r>
            <a:r>
              <a:rPr lang="en-US" altLang="ko-KR" sz="1600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04477" y="3408863"/>
            <a:ext cx="1205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SonarQube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200" dirty="0">
              <a:solidFill>
                <a:srgbClr val="0093DD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836590" y="2322653"/>
            <a:ext cx="3633714" cy="3874900"/>
            <a:chOff x="7213525" y="2050924"/>
            <a:chExt cx="3964373" cy="4273859"/>
          </a:xfrm>
        </p:grpSpPr>
        <p:grpSp>
          <p:nvGrpSpPr>
            <p:cNvPr id="12" name="그룹 11"/>
            <p:cNvGrpSpPr/>
            <p:nvPr/>
          </p:nvGrpSpPr>
          <p:grpSpPr>
            <a:xfrm>
              <a:off x="7213525" y="2050924"/>
              <a:ext cx="3964373" cy="4273859"/>
              <a:chOff x="6896025" y="2181156"/>
              <a:chExt cx="4826075" cy="520283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6025" y="5094464"/>
                <a:ext cx="4826075" cy="2289523"/>
              </a:xfrm>
              <a:prstGeom prst="rect">
                <a:avLst/>
              </a:prstGeom>
              <a:ln>
                <a:solidFill>
                  <a:srgbClr val="6EB6FC"/>
                </a:solidFill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6025" y="2181156"/>
                <a:ext cx="4826075" cy="2897848"/>
              </a:xfrm>
              <a:prstGeom prst="rect">
                <a:avLst/>
              </a:prstGeom>
              <a:ln>
                <a:solidFill>
                  <a:srgbClr val="6EB6FC"/>
                </a:solidFill>
              </a:ln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7213525" y="4364862"/>
              <a:ext cx="3964373" cy="132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725368" y="1966178"/>
            <a:ext cx="3744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SonarQube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– </a:t>
            </a:r>
            <a:r>
              <a:rPr lang="en-US" altLang="ko-KR" sz="1200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mungta</a:t>
            </a:r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-accusation-service]</a:t>
            </a:r>
            <a:endParaRPr lang="ko-KR" altLang="en-US" sz="1200" dirty="0">
              <a:solidFill>
                <a:srgbClr val="0093DD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4477" y="1954664"/>
            <a:ext cx="1090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[Azure VM]</a:t>
            </a:r>
            <a:endParaRPr lang="ko-KR" altLang="en-US" sz="1200" dirty="0">
              <a:solidFill>
                <a:srgbClr val="0093DD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7" y="2322653"/>
            <a:ext cx="6839693" cy="392763"/>
          </a:xfrm>
          <a:prstGeom prst="rect">
            <a:avLst/>
          </a:prstGeom>
          <a:ln>
            <a:solidFill>
              <a:srgbClr val="6EB6FC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2880" b="26124"/>
          <a:stretch/>
        </p:blipFill>
        <p:spPr>
          <a:xfrm>
            <a:off x="869208" y="2828069"/>
            <a:ext cx="3345346" cy="523285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869206" y="2499992"/>
            <a:ext cx="6839693" cy="132985"/>
          </a:xfrm>
          <a:prstGeom prst="rect">
            <a:avLst/>
          </a:prstGeom>
          <a:noFill/>
          <a:ln w="28575">
            <a:solidFill>
              <a:srgbClr val="009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0" idx="1"/>
            <a:endCxn id="19" idx="1"/>
          </p:cNvCxnSpPr>
          <p:nvPr/>
        </p:nvCxnSpPr>
        <p:spPr>
          <a:xfrm rot="10800000" flipH="1" flipV="1">
            <a:off x="869206" y="2566484"/>
            <a:ext cx="2" cy="523227"/>
          </a:xfrm>
          <a:prstGeom prst="bentConnector3">
            <a:avLst>
              <a:gd name="adj1" fmla="val -11430000000"/>
            </a:avLst>
          </a:prstGeom>
          <a:ln w="28575">
            <a:solidFill>
              <a:srgbClr val="0093D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0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직사각형 3"/>
          <p:cNvSpPr txBox="1"/>
          <p:nvPr/>
        </p:nvSpPr>
        <p:spPr>
          <a:xfrm>
            <a:off x="636472" y="151968"/>
            <a:ext cx="1046118" cy="437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09.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운영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3" name="직사각형 4"/>
          <p:cNvSpPr txBox="1"/>
          <p:nvPr/>
        </p:nvSpPr>
        <p:spPr>
          <a:xfrm>
            <a:off x="418323" y="710683"/>
            <a:ext cx="30274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5) Analysis (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SonarQube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414" name="모서리가 둥근 직사각형 12"/>
          <p:cNvSpPr/>
          <p:nvPr/>
        </p:nvSpPr>
        <p:spPr>
          <a:xfrm>
            <a:off x="5990576" y="1201560"/>
            <a:ext cx="5922023" cy="5266973"/>
          </a:xfrm>
          <a:prstGeom prst="roundRect">
            <a:avLst>
              <a:gd name="adj" fmla="val 318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415" name="직사각형 7"/>
          <p:cNvSpPr txBox="1"/>
          <p:nvPr/>
        </p:nvSpPr>
        <p:spPr>
          <a:xfrm>
            <a:off x="6156454" y="1251883"/>
            <a:ext cx="549765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pPr algn="l"/>
            <a:r>
              <a:rPr lang="en-US" sz="1200" dirty="0" err="1"/>
              <a:t>Jacoco</a:t>
            </a:r>
            <a:r>
              <a:rPr lang="ko-KR" altLang="en-US" sz="1200" dirty="0"/>
              <a:t>와 연동하여 테스트 결과 확인</a:t>
            </a:r>
            <a:r>
              <a:rPr lang="en-US" altLang="ko-KR" sz="1200" dirty="0"/>
              <a:t>. </a:t>
            </a:r>
            <a:r>
              <a:rPr lang="ko-KR" altLang="en-US" sz="1200" dirty="0"/>
              <a:t>검증하지 못한 코드를 빠르게 파악 가능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" name="모서리가 둥근 직사각형 12"/>
          <p:cNvSpPr/>
          <p:nvPr/>
        </p:nvSpPr>
        <p:spPr>
          <a:xfrm>
            <a:off x="418323" y="1201560"/>
            <a:ext cx="5406744" cy="2710041"/>
          </a:xfrm>
          <a:prstGeom prst="roundRect">
            <a:avLst>
              <a:gd name="adj" fmla="val 318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sp>
        <p:nvSpPr>
          <p:cNvPr id="16" name="직사각형 7"/>
          <p:cNvSpPr txBox="1"/>
          <p:nvPr/>
        </p:nvSpPr>
        <p:spPr>
          <a:xfrm>
            <a:off x="749710" y="1251883"/>
            <a:ext cx="29056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sz="1200" dirty="0"/>
              <a:t>Test Coverage 80% </a:t>
            </a:r>
            <a:r>
              <a:rPr lang="ko-KR" altLang="en-US" sz="1200" dirty="0"/>
              <a:t>이상인 경우 </a:t>
            </a:r>
            <a:r>
              <a:rPr lang="en-US" altLang="ko-KR" sz="1200" dirty="0"/>
              <a:t>Passed</a:t>
            </a:r>
            <a:endParaRPr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22529" r="3750" b="1674"/>
          <a:stretch/>
        </p:blipFill>
        <p:spPr>
          <a:xfrm>
            <a:off x="749710" y="1519357"/>
            <a:ext cx="4743969" cy="2345282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18" name="모서리가 둥근 직사각형 12"/>
          <p:cNvSpPr/>
          <p:nvPr/>
        </p:nvSpPr>
        <p:spPr>
          <a:xfrm>
            <a:off x="418323" y="4097867"/>
            <a:ext cx="5406744" cy="2370666"/>
          </a:xfrm>
          <a:prstGeom prst="roundRect">
            <a:avLst>
              <a:gd name="adj" fmla="val 3182"/>
            </a:avLst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200"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pPr>
            <a:endParaRPr/>
          </a:p>
        </p:txBody>
      </p:sp>
      <p:pic>
        <p:nvPicPr>
          <p:cNvPr id="21" name="스크린샷 2022-09-25 오전 11.43.33.png" descr="스크린샷 2022-09-25 오전 11.43.33.png"/>
          <p:cNvPicPr>
            <a:picLocks noChangeAspect="1"/>
          </p:cNvPicPr>
          <p:nvPr/>
        </p:nvPicPr>
        <p:blipFill rotWithShape="1">
          <a:blip r:embed="rId4"/>
          <a:srcRect l="31314" t="16605" r="4866" b="15614"/>
          <a:stretch/>
        </p:blipFill>
        <p:spPr>
          <a:xfrm>
            <a:off x="636472" y="4732460"/>
            <a:ext cx="4992418" cy="1564544"/>
          </a:xfrm>
          <a:prstGeom prst="rect">
            <a:avLst/>
          </a:prstGeom>
          <a:ln w="12700">
            <a:solidFill>
              <a:srgbClr val="6EB6FC"/>
            </a:solidFill>
            <a:miter lim="400000"/>
          </a:ln>
        </p:spPr>
      </p:pic>
      <p:sp>
        <p:nvSpPr>
          <p:cNvPr id="23" name="직사각형 7"/>
          <p:cNvSpPr txBox="1"/>
          <p:nvPr/>
        </p:nvSpPr>
        <p:spPr>
          <a:xfrm>
            <a:off x="501261" y="4338693"/>
            <a:ext cx="398121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ko-KR" altLang="en-US" sz="1200" dirty="0"/>
              <a:t>버그</a:t>
            </a:r>
            <a:r>
              <a:rPr lang="en-US" altLang="ko-KR" sz="1200" dirty="0"/>
              <a:t>, </a:t>
            </a:r>
            <a:r>
              <a:rPr lang="ko-KR" altLang="en-US" sz="1200" dirty="0"/>
              <a:t>코드 </a:t>
            </a:r>
            <a:r>
              <a:rPr lang="ko-KR" altLang="en-US" sz="1200" dirty="0" err="1"/>
              <a:t>스멜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취약점을 발견하는 정적 코드 분석</a:t>
            </a:r>
            <a:endParaRPr sz="1200" dirty="0"/>
          </a:p>
        </p:txBody>
      </p:sp>
      <p:pic>
        <p:nvPicPr>
          <p:cNvPr id="24" name="스크린샷 2022-09-25 오전 11.10.21.png" descr="스크린샷 2022-09-25 오전 11.10.21.png"/>
          <p:cNvPicPr>
            <a:picLocks noChangeAspect="1"/>
          </p:cNvPicPr>
          <p:nvPr/>
        </p:nvPicPr>
        <p:blipFill rotWithShape="1">
          <a:blip r:embed="rId5"/>
          <a:srcRect l="1078" t="49899" r="103" b="18363"/>
          <a:stretch/>
        </p:blipFill>
        <p:spPr>
          <a:xfrm>
            <a:off x="6156454" y="1673721"/>
            <a:ext cx="5715000" cy="1027802"/>
          </a:xfrm>
          <a:prstGeom prst="rect">
            <a:avLst/>
          </a:prstGeom>
          <a:ln w="12700">
            <a:solidFill>
              <a:srgbClr val="6EB6FC"/>
            </a:solidFill>
            <a:miter lim="400000"/>
          </a:ln>
        </p:spPr>
      </p:pic>
      <p:pic>
        <p:nvPicPr>
          <p:cNvPr id="25" name="스크린샷 2022-09-25 오전 11.24.55.png" descr="스크린샷 2022-09-25 오전 11.24.55.png"/>
          <p:cNvPicPr>
            <a:picLocks noChangeAspect="1"/>
          </p:cNvPicPr>
          <p:nvPr/>
        </p:nvPicPr>
        <p:blipFill rotWithShape="1">
          <a:blip r:embed="rId6"/>
          <a:srcRect t="16081" r="11" b="2377"/>
          <a:stretch/>
        </p:blipFill>
        <p:spPr>
          <a:xfrm>
            <a:off x="6076490" y="5179404"/>
            <a:ext cx="5767610" cy="1117600"/>
          </a:xfrm>
          <a:prstGeom prst="rect">
            <a:avLst/>
          </a:prstGeom>
          <a:ln w="12700">
            <a:solidFill>
              <a:srgbClr val="6EB6FC"/>
            </a:solidFill>
            <a:miter lim="400000"/>
          </a:ln>
        </p:spPr>
      </p:pic>
      <p:pic>
        <p:nvPicPr>
          <p:cNvPr id="26" name="스크린샷 2022-09-25 오전 11.24.41.png" descr="스크린샷 2022-09-25 오전 11.24.4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54" y="4264357"/>
            <a:ext cx="3273004" cy="825842"/>
          </a:xfrm>
          <a:prstGeom prst="rect">
            <a:avLst/>
          </a:prstGeom>
          <a:ln w="12700">
            <a:solidFill>
              <a:srgbClr val="6EB6FC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스크린샷 2022-09-25 오전 11.10.39.png" descr="스크린샷 2022-09-25 오전 11.10.39.png"/>
          <p:cNvPicPr>
            <a:picLocks noChangeAspect="1"/>
          </p:cNvPicPr>
          <p:nvPr/>
        </p:nvPicPr>
        <p:blipFill>
          <a:blip r:embed="rId8"/>
          <a:srcRect l="675" r="11871"/>
          <a:stretch>
            <a:fillRect/>
          </a:stretch>
        </p:blipFill>
        <p:spPr>
          <a:xfrm>
            <a:off x="6156455" y="2787026"/>
            <a:ext cx="2482700" cy="955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6EB6FC"/>
            </a:solidFill>
            <a:miter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610" y="3501725"/>
            <a:ext cx="3130501" cy="819752"/>
          </a:xfrm>
          <a:prstGeom prst="rect">
            <a:avLst/>
          </a:prstGeom>
          <a:ln>
            <a:solidFill>
              <a:srgbClr val="6EB6F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직사각형 7"/>
          <p:cNvSpPr txBox="1"/>
          <p:nvPr/>
        </p:nvSpPr>
        <p:spPr>
          <a:xfrm>
            <a:off x="8755058" y="3184049"/>
            <a:ext cx="3077122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chemeClr val="accent5"/>
                </a:solidFill>
                <a:latin typeface="여기어때 잘난체"/>
                <a:ea typeface="여기어때 잘난체"/>
                <a:cs typeface="여기어때 잘난체"/>
                <a:sym typeface="여기어때 잘난체"/>
              </a:defRPr>
            </a:lvl1pPr>
          </a:lstStyle>
          <a:p>
            <a:r>
              <a:rPr lang="en-US" sz="1100" dirty="0" err="1"/>
              <a:t>TestCode</a:t>
            </a:r>
            <a:r>
              <a:rPr lang="en-US" sz="1100" dirty="0"/>
              <a:t> </a:t>
            </a:r>
            <a:r>
              <a:rPr lang="ko-KR" altLang="en-US" sz="1100" dirty="0"/>
              <a:t>작성하면 </a:t>
            </a:r>
            <a:r>
              <a:rPr lang="en-US" altLang="ko-KR" sz="1100" dirty="0"/>
              <a:t>Coverage </a:t>
            </a:r>
            <a:r>
              <a:rPr lang="ko-KR" altLang="en-US" sz="1100" dirty="0"/>
              <a:t>수치가 올라감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18274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212" y="0"/>
            <a:ext cx="1219078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14350" y="438150"/>
            <a:ext cx="11172825" cy="5962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84875" y="2479109"/>
            <a:ext cx="62607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n>
                  <a:solidFill>
                    <a:schemeClr val="accent1"/>
                  </a:solidFill>
                </a:ln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8800" dirty="0">
                <a:ln>
                  <a:solidFill>
                    <a:schemeClr val="accent1"/>
                  </a:solidFill>
                </a:ln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017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305558" y="2215591"/>
            <a:ext cx="7103160" cy="4242190"/>
          </a:xfrm>
          <a:prstGeom prst="roundRect">
            <a:avLst>
              <a:gd name="adj" fmla="val 2646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ㅏ</a:t>
            </a:r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688236" y="823051"/>
            <a:ext cx="4179913" cy="5634730"/>
          </a:xfrm>
          <a:prstGeom prst="roundRect">
            <a:avLst>
              <a:gd name="adj" fmla="val 3472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33561" y="2610751"/>
            <a:ext cx="6823450" cy="36154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3733201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</a:t>
            </a: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W/S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및 개선사항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05558" y="823050"/>
            <a:ext cx="5040675" cy="373983"/>
            <a:chOff x="1160286" y="1554515"/>
            <a:chExt cx="1359783" cy="34365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모서리가 둥근 직사각형 18"/>
            <p:cNvSpPr/>
            <p:nvPr/>
          </p:nvSpPr>
          <p:spPr>
            <a:xfrm>
              <a:off x="1160286" y="1554515"/>
              <a:ext cx="1359783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186739" y="1564964"/>
              <a:ext cx="1333330" cy="2828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User </a:t>
              </a:r>
              <a:r>
                <a:rPr lang="en-US" altLang="ko-KR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Auth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는 내부 </a:t>
              </a:r>
              <a:r>
                <a:rPr lang="ko-KR" altLang="en-US" sz="1400" dirty="0" err="1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로직으로</a:t>
              </a:r>
              <a:r>
                <a:rPr lang="ko-KR" altLang="en-US" sz="1400" dirty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검증하도록 보완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85033" y="1886247"/>
            <a:ext cx="1828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[User 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Auth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558" y="1242839"/>
            <a:ext cx="7217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IAM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통한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User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검증에 대한 피드백을 받았고</a:t>
            </a:r>
            <a:endParaRPr lang="en-US" altLang="ko-KR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JWT(Refresh, Access Token)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활용하여 유저 권한 인증 조치를 개선 하였습니다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29" y="1158392"/>
            <a:ext cx="1307966" cy="1282569"/>
          </a:xfrm>
          <a:prstGeom prst="rect">
            <a:avLst/>
          </a:prstGeom>
          <a:ln>
            <a:solidFill>
              <a:srgbClr val="6EB6F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565" y="2743200"/>
            <a:ext cx="3145717" cy="3634216"/>
          </a:xfrm>
          <a:prstGeom prst="rect">
            <a:avLst/>
          </a:prstGeom>
          <a:ln>
            <a:solidFill>
              <a:srgbClr val="6EB6FC"/>
            </a:solidFill>
          </a:ln>
        </p:spPr>
      </p:pic>
      <p:sp>
        <p:nvSpPr>
          <p:cNvPr id="86" name="직사각형 85"/>
          <p:cNvSpPr/>
          <p:nvPr/>
        </p:nvSpPr>
        <p:spPr>
          <a:xfrm>
            <a:off x="7883538" y="856152"/>
            <a:ext cx="1828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[Token </a:t>
            </a:r>
            <a:r>
              <a:rPr lang="ko-KR" altLang="en-US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</a:t>
            </a:r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4495E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878089" y="2435423"/>
            <a:ext cx="1828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 err="1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구현코드</a:t>
            </a:r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4495E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82157" y="2215591"/>
            <a:ext cx="1828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[JWT </a:t>
            </a:r>
            <a:r>
              <a:rPr lang="ko-KR" altLang="en-US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구조</a:t>
            </a:r>
            <a:r>
              <a:rPr lang="en-US" altLang="ko-KR" sz="1400" dirty="0">
                <a:solidFill>
                  <a:srgbClr val="4495E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rgbClr val="4495E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59" y="2983018"/>
            <a:ext cx="6692454" cy="28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3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82634" y="1513266"/>
            <a:ext cx="11654522" cy="4910855"/>
          </a:xfrm>
          <a:prstGeom prst="roundRect">
            <a:avLst>
              <a:gd name="adj" fmla="val 2646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0753" y="151968"/>
            <a:ext cx="3733201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02. 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</a:t>
            </a: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W/S </a:t>
            </a:r>
            <a:r>
              <a:rPr lang="ko-KR" altLang="en-US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및 개선사항</a:t>
            </a:r>
            <a:endParaRPr lang="en-US" altLang="ko-KR" dirty="0">
              <a:solidFill>
                <a:srgbClr val="228F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00409" y="714182"/>
            <a:ext cx="6050267" cy="319471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7370" y="703035"/>
            <a:ext cx="8295623" cy="30777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K8S Object 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 및 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Jenkins/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활용한 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CI/CD </a:t>
            </a:r>
            <a:r>
              <a:rPr lang="ko-KR" altLang="en-US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구축</a:t>
            </a:r>
            <a:endParaRPr lang="en-US" altLang="ko-KR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0410" y="1004980"/>
            <a:ext cx="75465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Rollout, Service, 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ConfigMap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Secret 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등을 활용하여 서비스를 배포하였습니다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b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</a:b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Jenkins/</a:t>
            </a:r>
            <a:r>
              <a:rPr lang="en-US" altLang="ko-KR" sz="1400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이용하여 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pipeline</a:t>
            </a:r>
            <a:r>
              <a:rPr lang="ko-KR" altLang="en-US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구축하였습니다</a:t>
            </a:r>
            <a:r>
              <a:rPr lang="en-US" altLang="ko-KR" sz="1400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4240" y="1572797"/>
            <a:ext cx="2919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[Rollout]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22" y="1903415"/>
            <a:ext cx="2404844" cy="1223894"/>
          </a:xfrm>
          <a:prstGeom prst="rect">
            <a:avLst/>
          </a:prstGeom>
          <a:ln>
            <a:solidFill>
              <a:srgbClr val="0093DD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8" y="1903415"/>
            <a:ext cx="2060998" cy="2993713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3563414" y="1572797"/>
            <a:ext cx="2621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ConfigMap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1684" y="3660916"/>
            <a:ext cx="2277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[Secret]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06964D-EB06-7FCF-F814-7B7389CEE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008" y="3968693"/>
            <a:ext cx="3047807" cy="1807420"/>
          </a:xfrm>
          <a:prstGeom prst="rect">
            <a:avLst/>
          </a:prstGeom>
          <a:ln>
            <a:solidFill>
              <a:srgbClr val="2497ED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BC68BE-841B-65F9-E8BA-CBE044080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593" y="1880574"/>
            <a:ext cx="2847721" cy="1744487"/>
          </a:xfrm>
          <a:prstGeom prst="rect">
            <a:avLst/>
          </a:prstGeom>
          <a:ln>
            <a:solidFill>
              <a:srgbClr val="2497ED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6174F-8983-899C-B430-B84FA7499064}"/>
              </a:ext>
            </a:extLst>
          </p:cNvPr>
          <p:cNvSpPr/>
          <p:nvPr/>
        </p:nvSpPr>
        <p:spPr>
          <a:xfrm>
            <a:off x="6747471" y="1572797"/>
            <a:ext cx="2621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[Service]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805FDA-4AEB-B71F-FA9F-F7A48DCC1F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958"/>
          <a:stretch/>
        </p:blipFill>
        <p:spPr>
          <a:xfrm>
            <a:off x="6840593" y="3992369"/>
            <a:ext cx="4904784" cy="781928"/>
          </a:xfrm>
          <a:prstGeom prst="rect">
            <a:avLst/>
          </a:prstGeom>
          <a:ln>
            <a:solidFill>
              <a:srgbClr val="2497ED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5DA204-C615-1F52-3135-DC74BE2C9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593" y="4897128"/>
            <a:ext cx="4888664" cy="1345571"/>
          </a:xfrm>
          <a:prstGeom prst="rect">
            <a:avLst/>
          </a:prstGeom>
          <a:ln>
            <a:solidFill>
              <a:srgbClr val="0093DD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A9C088-93EC-0639-D16E-8E7B071E0E74}"/>
              </a:ext>
            </a:extLst>
          </p:cNvPr>
          <p:cNvSpPr/>
          <p:nvPr/>
        </p:nvSpPr>
        <p:spPr>
          <a:xfrm>
            <a:off x="6840593" y="3684592"/>
            <a:ext cx="2277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[Jenkins/</a:t>
            </a:r>
            <a:r>
              <a:rPr lang="en-US" altLang="ko-KR" sz="1400" dirty="0" err="1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r>
              <a:rPr lang="en-US" altLang="ko-KR" sz="1400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14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89EF9-3E9D-3C9D-A3CD-7C4E26BD40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240" y="4925869"/>
            <a:ext cx="2957918" cy="7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7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3416705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03.  Agile Delivery Process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28600" y="1300318"/>
            <a:ext cx="11844000" cy="2160000"/>
            <a:chOff x="228600" y="862168"/>
            <a:chExt cx="11844000" cy="2160000"/>
          </a:xfrm>
        </p:grpSpPr>
        <p:sp>
          <p:nvSpPr>
            <p:cNvPr id="12" name="직사각형 11"/>
            <p:cNvSpPr/>
            <p:nvPr/>
          </p:nvSpPr>
          <p:spPr>
            <a:xfrm>
              <a:off x="228600" y="862168"/>
              <a:ext cx="11844000" cy="2160000"/>
            </a:xfrm>
            <a:prstGeom prst="rect">
              <a:avLst/>
            </a:prstGeom>
            <a:solidFill>
              <a:srgbClr val="6EB6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47852" y="1198804"/>
              <a:ext cx="11788747" cy="1804313"/>
              <a:chOff x="247853" y="1246430"/>
              <a:chExt cx="11744122" cy="174903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853" y="1246430"/>
                <a:ext cx="2270465" cy="173623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8318" y="1246430"/>
                <a:ext cx="1880925" cy="173623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9243" y="1246430"/>
                <a:ext cx="1377869" cy="1736238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7112" y="1246430"/>
                <a:ext cx="1588023" cy="173623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5134" y="1246430"/>
                <a:ext cx="3045165" cy="1736238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10299" y="1246430"/>
                <a:ext cx="1581676" cy="1749036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228601" y="862169"/>
              <a:ext cx="2289718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#1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2515511" y="862169"/>
              <a:ext cx="1883732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#2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4399249" y="862169"/>
              <a:ext cx="1377863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#3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777112" y="862169"/>
              <a:ext cx="1588022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#4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371894" y="862169"/>
              <a:ext cx="3038404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#5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10410298" y="862169"/>
              <a:ext cx="1626302" cy="337979"/>
              <a:chOff x="1160286" y="1554515"/>
              <a:chExt cx="999519" cy="343652"/>
            </a:xfrm>
            <a:solidFill>
              <a:srgbClr val="4495E7"/>
            </a:solidFill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1160286" y="1554515"/>
                <a:ext cx="999519" cy="343652"/>
              </a:xfrm>
              <a:prstGeom prst="roundRect">
                <a:avLst>
                  <a:gd name="adj" fmla="val 11121"/>
                </a:avLst>
              </a:prstGeom>
              <a:solidFill>
                <a:schemeClr val="bg1"/>
              </a:solidFill>
              <a:ln>
                <a:solidFill>
                  <a:srgbClr val="4495E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200" dirty="0">
                  <a:solidFill>
                    <a:schemeClr val="accent5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231943" y="1554515"/>
                <a:ext cx="869943" cy="312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6EB6FC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Sprint #6</a:t>
                </a:r>
                <a:endPara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228600" y="638175"/>
            <a:ext cx="8734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Sprint Planning</a:t>
            </a:r>
          </a:p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각자 맡은 파트에 대한 </a:t>
            </a:r>
            <a:r>
              <a:rPr lang="ko-KR" altLang="en-US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백로그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작성하여 스프린트 단위로 작업 완료 조치 및 공유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8254" y="3586744"/>
            <a:ext cx="873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Daily Scrum /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회의록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문서공유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(Confluence)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</a:t>
            </a:r>
            <a:r>
              <a:rPr lang="ko-KR" altLang="en-US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소스관리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</a:t>
            </a:r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520746" y="4017222"/>
            <a:ext cx="2829610" cy="2720869"/>
            <a:chOff x="198254" y="4034966"/>
            <a:chExt cx="2829610" cy="272086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568" y="4451835"/>
              <a:ext cx="2799296" cy="2304000"/>
            </a:xfrm>
            <a:prstGeom prst="rect">
              <a:avLst/>
            </a:prstGeom>
            <a:ln>
              <a:solidFill>
                <a:srgbClr val="6EB6F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198254" y="4034966"/>
              <a:ext cx="2812480" cy="337979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Daliy</a:t>
              </a:r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Scrum</a:t>
              </a:r>
              <a:endParaRPr lang="ko-KR" altLang="en-US" sz="14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523959" y="4017222"/>
            <a:ext cx="2941596" cy="2738613"/>
            <a:chOff x="3338119" y="4017222"/>
            <a:chExt cx="2941596" cy="273861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8515" y="4451835"/>
              <a:ext cx="2931200" cy="2304000"/>
            </a:xfrm>
            <a:prstGeom prst="rect">
              <a:avLst/>
            </a:prstGeom>
            <a:ln>
              <a:solidFill>
                <a:srgbClr val="6EB6F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모서리가 둥근 직사각형 37"/>
            <p:cNvSpPr/>
            <p:nvPr/>
          </p:nvSpPr>
          <p:spPr>
            <a:xfrm>
              <a:off x="3338119" y="4017222"/>
              <a:ext cx="2941595" cy="337979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회의록 </a:t>
              </a:r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 최소 </a:t>
              </a:r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1</a:t>
              </a:r>
              <a:r>
                <a: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 회의</a:t>
              </a:r>
              <a:r>
                <a:rPr lang="en-US" altLang="ko-KR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</a:t>
              </a:r>
              <a:endParaRPr lang="ko-KR" altLang="en-US" sz="14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49553" y="4017222"/>
            <a:ext cx="2941595" cy="2738613"/>
            <a:chOff x="6653936" y="4017222"/>
            <a:chExt cx="2941595" cy="273861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7526" y="4451835"/>
              <a:ext cx="2887808" cy="2304000"/>
            </a:xfrm>
            <a:prstGeom prst="rect">
              <a:avLst/>
            </a:prstGeom>
            <a:ln>
              <a:solidFill>
                <a:srgbClr val="6EB6F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6653936" y="4017222"/>
              <a:ext cx="2941595" cy="337979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문서화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9902839" y="4434092"/>
            <a:ext cx="1374761" cy="2321744"/>
            <a:chOff x="2447416" y="3751590"/>
            <a:chExt cx="2052000" cy="2839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47416" y="4082501"/>
              <a:ext cx="2052000" cy="2508934"/>
            </a:xfrm>
            <a:prstGeom prst="rect">
              <a:avLst/>
            </a:prstGeom>
            <a:ln>
              <a:solidFill>
                <a:srgbClr val="6EB6FC"/>
              </a:solidFill>
            </a:ln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47416" y="3751590"/>
              <a:ext cx="2052000" cy="393792"/>
            </a:xfrm>
            <a:prstGeom prst="rect">
              <a:avLst/>
            </a:prstGeom>
            <a:ln>
              <a:solidFill>
                <a:srgbClr val="6EB6FC"/>
              </a:solidFill>
            </a:ln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9902839" y="4017222"/>
            <a:ext cx="1374761" cy="337979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소스관리</a:t>
            </a:r>
            <a:endParaRPr lang="ko-KR" altLang="en-US" sz="14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8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0753" y="151968"/>
            <a:ext cx="3416705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8F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03.  Agile Delivery Process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014" y="1399921"/>
            <a:ext cx="365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Slack </a:t>
            </a:r>
            <a:r>
              <a:rPr lang="ko-KR" altLang="en-US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활용한 작업 알림 공유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78440" y="1994115"/>
            <a:ext cx="3630135" cy="337979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argocd</a:t>
            </a:r>
            <a:endParaRPr lang="ko-KR" altLang="en-US" sz="14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9815"/>
          <a:stretch/>
        </p:blipFill>
        <p:spPr>
          <a:xfrm>
            <a:off x="778441" y="2412483"/>
            <a:ext cx="3630136" cy="2841161"/>
          </a:xfrm>
          <a:prstGeom prst="rect">
            <a:avLst/>
          </a:prstGeom>
          <a:ln>
            <a:solidFill>
              <a:srgbClr val="489ED4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27" y="2412483"/>
            <a:ext cx="2968629" cy="2841161"/>
          </a:xfrm>
          <a:prstGeom prst="rect">
            <a:avLst/>
          </a:prstGeom>
          <a:ln>
            <a:solidFill>
              <a:srgbClr val="489ED4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4" y="2412483"/>
            <a:ext cx="3686825" cy="2841161"/>
          </a:xfrm>
          <a:prstGeom prst="rect">
            <a:avLst/>
          </a:prstGeom>
          <a:ln>
            <a:solidFill>
              <a:srgbClr val="489ED4"/>
            </a:solidFill>
          </a:ln>
        </p:spPr>
      </p:pic>
      <p:sp>
        <p:nvSpPr>
          <p:cNvPr id="49" name="모서리가 둥근 직사각형 48"/>
          <p:cNvSpPr/>
          <p:nvPr/>
        </p:nvSpPr>
        <p:spPr>
          <a:xfrm>
            <a:off x="4547227" y="1994114"/>
            <a:ext cx="2968629" cy="337979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Confluence</a:t>
            </a:r>
            <a:endParaRPr lang="ko-KR" altLang="en-US" sz="14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724994" y="1994114"/>
            <a:ext cx="3686825" cy="337979"/>
          </a:xfrm>
          <a:prstGeom prst="roundRect">
            <a:avLst>
              <a:gd name="adj" fmla="val 11121"/>
            </a:avLst>
          </a:prstGeom>
          <a:solidFill>
            <a:schemeClr val="bg1"/>
          </a:solidFill>
          <a:ln>
            <a:solidFill>
              <a:srgbClr val="4495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Jenkins</a:t>
            </a:r>
            <a:endParaRPr lang="ko-KR" altLang="en-US" sz="1400" b="1" dirty="0">
              <a:solidFill>
                <a:srgbClr val="6EB6FC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13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90753" y="151968"/>
            <a:ext cx="1901483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04.  </a:t>
            </a:r>
            <a:r>
              <a:rPr lang="ko-KR" altLang="en-US" dirty="0">
                <a:solidFill>
                  <a:srgbClr val="0070C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소개</a:t>
            </a:r>
            <a:endParaRPr lang="en-US" altLang="ko-KR" dirty="0">
              <a:solidFill>
                <a:srgbClr val="0070C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83669" y="973818"/>
            <a:ext cx="10769702" cy="1058182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1594" y="1078401"/>
            <a:ext cx="995142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출</a:t>
            </a:r>
            <a:r>
              <a:rPr lang="en-US" altLang="ko-KR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•</a:t>
            </a:r>
            <a:r>
              <a:rPr lang="ko-KR" altLang="en-US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퇴근을 편하고 저렴한 비용으로 </a:t>
            </a:r>
            <a:endParaRPr lang="en-US" altLang="ko-KR" sz="1600" b="1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사내 시스템으로 인증된 이용자간의 높은 신뢰도를 바탕으로</a:t>
            </a:r>
            <a:endParaRPr lang="en-US" altLang="ko-KR" sz="1600" b="1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600" b="1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카풀을</a:t>
            </a:r>
            <a:r>
              <a:rPr lang="ko-KR" altLang="en-US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원하는 구성원의 </a:t>
            </a:r>
            <a:r>
              <a:rPr lang="ko-KR" altLang="en-US" sz="1600" b="1" dirty="0" err="1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행복증진을</a:t>
            </a:r>
            <a:r>
              <a:rPr lang="ko-KR" altLang="en-US" sz="1600" b="1" dirty="0">
                <a:solidFill>
                  <a:srgbClr val="0093D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위한 승차 공유 서비스</a:t>
            </a:r>
            <a:endParaRPr lang="en-US" altLang="ko-KR" sz="1600" b="1" dirty="0">
              <a:solidFill>
                <a:srgbClr val="0093D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3669" y="2203872"/>
            <a:ext cx="10769702" cy="4051785"/>
          </a:xfrm>
          <a:prstGeom prst="roundRect">
            <a:avLst>
              <a:gd name="adj" fmla="val 5500"/>
            </a:avLst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92133" y="4229763"/>
            <a:ext cx="3230256" cy="0"/>
          </a:xfrm>
          <a:prstGeom prst="line">
            <a:avLst/>
          </a:prstGeom>
          <a:ln w="28575">
            <a:solidFill>
              <a:srgbClr val="449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231695" y="2967086"/>
            <a:ext cx="495506" cy="808957"/>
            <a:chOff x="1160286" y="1554515"/>
            <a:chExt cx="999519" cy="343652"/>
          </a:xfrm>
          <a:solidFill>
            <a:srgbClr val="6EB6FC"/>
          </a:solidFill>
        </p:grpSpPr>
        <p:sp>
          <p:nvSpPr>
            <p:cNvPr id="12" name="모서리가 둥근 직사각형 11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61DA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31944" y="1554515"/>
              <a:ext cx="869942" cy="3137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운전자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46513" y="3897761"/>
            <a:ext cx="636360" cy="598963"/>
            <a:chOff x="1160286" y="1554515"/>
            <a:chExt cx="999519" cy="343652"/>
          </a:xfrm>
          <a:solidFill>
            <a:srgbClr val="4495E7"/>
          </a:solidFill>
        </p:grpSpPr>
        <p:sp>
          <p:nvSpPr>
            <p:cNvPr id="15" name="모서리가 둥근 직사각형 14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25075" y="1593271"/>
              <a:ext cx="869942" cy="247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회원가입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231696" y="4677134"/>
            <a:ext cx="495506" cy="808957"/>
            <a:chOff x="1160286" y="1554515"/>
            <a:chExt cx="999519" cy="343652"/>
          </a:xfrm>
          <a:solidFill>
            <a:srgbClr val="6EB6FC"/>
          </a:solidFill>
        </p:grpSpPr>
        <p:sp>
          <p:nvSpPr>
            <p:cNvPr id="18" name="모서리가 둥근 직사각형 17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grpFill/>
            <a:ln>
              <a:solidFill>
                <a:srgbClr val="61DAF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31944" y="1554515"/>
              <a:ext cx="869942" cy="3137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카풀러</a:t>
              </a:r>
              <a:endParaRPr lang="ko-KR" altLang="en-US" sz="1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46513" y="2964436"/>
            <a:ext cx="636360" cy="610762"/>
            <a:chOff x="1160286" y="1554515"/>
            <a:chExt cx="999519" cy="350421"/>
          </a:xfrm>
          <a:solidFill>
            <a:srgbClr val="4495E7"/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25075" y="1573839"/>
              <a:ext cx="869942" cy="3310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회사메일인증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921873" y="3897761"/>
            <a:ext cx="723229" cy="598963"/>
            <a:chOff x="1093793" y="1554515"/>
            <a:chExt cx="1135963" cy="343652"/>
          </a:xfrm>
          <a:solidFill>
            <a:srgbClr val="4495E7"/>
          </a:solidFill>
        </p:grpSpPr>
        <p:sp>
          <p:nvSpPr>
            <p:cNvPr id="30" name="모서리가 둥근 직사각형 29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093793" y="1646934"/>
              <a:ext cx="1135963" cy="1500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로그인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753622" y="3897485"/>
            <a:ext cx="723229" cy="619834"/>
            <a:chOff x="1085960" y="1554515"/>
            <a:chExt cx="1135963" cy="355627"/>
          </a:xfrm>
          <a:solidFill>
            <a:srgbClr val="4495E7"/>
          </a:solidFill>
        </p:grpSpPr>
        <p:sp>
          <p:nvSpPr>
            <p:cNvPr id="39" name="모서리가 둥근 직사각형 38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85960" y="1565801"/>
              <a:ext cx="1135963" cy="3443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운전자카풀러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선택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421319" y="4537521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조회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082993" y="3240359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48" name="모서리가 둥근 직사각형 47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생성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233348" y="4532224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참가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신청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299161" y="3238949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참가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수락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299160" y="2446864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참가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거절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213733" y="3887325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시작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036861" y="3887325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63" name="모서리가 둥근 직사각형 62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파티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종료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859989" y="3887325"/>
            <a:ext cx="723229" cy="619835"/>
            <a:chOff x="1085960" y="1554515"/>
            <a:chExt cx="1135963" cy="355628"/>
          </a:xfrm>
          <a:solidFill>
            <a:srgbClr val="4495E7"/>
          </a:solidFill>
        </p:grpSpPr>
        <p:sp>
          <p:nvSpPr>
            <p:cNvPr id="66" name="모서리가 둥근 직사각형 65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085960" y="1565801"/>
              <a:ext cx="1135963" cy="3443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비용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0683118" y="3885061"/>
            <a:ext cx="723229" cy="598962"/>
            <a:chOff x="1092064" y="1554515"/>
            <a:chExt cx="1135963" cy="343652"/>
          </a:xfrm>
          <a:solidFill>
            <a:srgbClr val="4495E7"/>
          </a:solidFill>
        </p:grpSpPr>
        <p:sp>
          <p:nvSpPr>
            <p:cNvPr id="69" name="모서리가 둥근 직사각형 68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092064" y="1640935"/>
              <a:ext cx="1135963" cy="150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리뷰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cxnSp>
        <p:nvCxnSpPr>
          <p:cNvPr id="76" name="직선 연결선 75"/>
          <p:cNvCxnSpPr/>
          <p:nvPr/>
        </p:nvCxnSpPr>
        <p:spPr>
          <a:xfrm>
            <a:off x="1110026" y="4229763"/>
            <a:ext cx="938907" cy="0"/>
          </a:xfrm>
          <a:prstGeom prst="line">
            <a:avLst/>
          </a:prstGeom>
          <a:ln w="28575">
            <a:solidFill>
              <a:srgbClr val="4495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15" idx="0"/>
            <a:endCxn id="21" idx="2"/>
          </p:cNvCxnSpPr>
          <p:nvPr/>
        </p:nvCxnSpPr>
        <p:spPr>
          <a:xfrm flipV="1">
            <a:off x="2464693" y="3563400"/>
            <a:ext cx="0" cy="334361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15" idx="3"/>
            <a:endCxn id="30" idx="1"/>
          </p:cNvCxnSpPr>
          <p:nvPr/>
        </p:nvCxnSpPr>
        <p:spPr>
          <a:xfrm>
            <a:off x="2782873" y="4197243"/>
            <a:ext cx="181334" cy="0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30" idx="3"/>
            <a:endCxn id="39" idx="1"/>
          </p:cNvCxnSpPr>
          <p:nvPr/>
        </p:nvCxnSpPr>
        <p:spPr>
          <a:xfrm flipV="1">
            <a:off x="3600567" y="4196966"/>
            <a:ext cx="200376" cy="277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cxnSpLocks/>
            <a:stCxn id="39" idx="3"/>
            <a:endCxn id="49" idx="1"/>
          </p:cNvCxnSpPr>
          <p:nvPr/>
        </p:nvCxnSpPr>
        <p:spPr>
          <a:xfrm flipV="1">
            <a:off x="4437303" y="3560112"/>
            <a:ext cx="645690" cy="636854"/>
          </a:xfrm>
          <a:prstGeom prst="bentConnector3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9" idx="3"/>
            <a:endCxn id="45" idx="1"/>
          </p:cNvCxnSpPr>
          <p:nvPr/>
        </p:nvCxnSpPr>
        <p:spPr>
          <a:xfrm>
            <a:off x="4437303" y="4196966"/>
            <a:ext cx="1031337" cy="640036"/>
          </a:xfrm>
          <a:prstGeom prst="bentConnector3">
            <a:avLst>
              <a:gd name="adj1" fmla="val 324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45" idx="3"/>
            <a:endCxn id="51" idx="1"/>
          </p:cNvCxnSpPr>
          <p:nvPr/>
        </p:nvCxnSpPr>
        <p:spPr>
          <a:xfrm flipV="1">
            <a:off x="6105000" y="4831705"/>
            <a:ext cx="175669" cy="52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cxnSpLocks/>
            <a:stCxn id="52" idx="0"/>
            <a:endCxn id="107" idx="2"/>
          </p:cNvCxnSpPr>
          <p:nvPr/>
        </p:nvCxnSpPr>
        <p:spPr>
          <a:xfrm rot="5400000" flipH="1" flipV="1">
            <a:off x="6320870" y="4112004"/>
            <a:ext cx="713984" cy="1657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6359099" y="3238949"/>
            <a:ext cx="795552" cy="789112"/>
            <a:chOff x="1029161" y="1554515"/>
            <a:chExt cx="1249559" cy="452750"/>
          </a:xfrm>
          <a:solidFill>
            <a:srgbClr val="4495E7"/>
          </a:solidFill>
        </p:grpSpPr>
        <p:sp>
          <p:nvSpPr>
            <p:cNvPr id="107" name="모서리가 둥근 직사각형 106"/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29161" y="1565801"/>
              <a:ext cx="1249559" cy="4414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카풀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 err="1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신청내역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조회</a:t>
              </a:r>
              <a:endParaRPr lang="en-US" altLang="ko-KR" sz="11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cxnSp>
        <p:nvCxnSpPr>
          <p:cNvPr id="110" name="꺾인 연결선 109"/>
          <p:cNvCxnSpPr>
            <a:stCxn id="107" idx="3"/>
            <a:endCxn id="57" idx="1"/>
          </p:cNvCxnSpPr>
          <p:nvPr/>
        </p:nvCxnSpPr>
        <p:spPr>
          <a:xfrm flipV="1">
            <a:off x="7078942" y="2746345"/>
            <a:ext cx="267539" cy="79208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07" idx="3"/>
            <a:endCxn id="54" idx="1"/>
          </p:cNvCxnSpPr>
          <p:nvPr/>
        </p:nvCxnSpPr>
        <p:spPr>
          <a:xfrm>
            <a:off x="7078942" y="3538430"/>
            <a:ext cx="26754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57" idx="3"/>
            <a:endCxn id="45" idx="2"/>
          </p:cNvCxnSpPr>
          <p:nvPr/>
        </p:nvCxnSpPr>
        <p:spPr>
          <a:xfrm flipH="1">
            <a:off x="5786820" y="2746345"/>
            <a:ext cx="2196021" cy="2390138"/>
          </a:xfrm>
          <a:prstGeom prst="bentConnector4">
            <a:avLst>
              <a:gd name="adj1" fmla="val -10410"/>
              <a:gd name="adj2" fmla="val 1095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60" idx="3"/>
            <a:endCxn id="63" idx="1"/>
          </p:cNvCxnSpPr>
          <p:nvPr/>
        </p:nvCxnSpPr>
        <p:spPr>
          <a:xfrm>
            <a:off x="8897414" y="4186806"/>
            <a:ext cx="186768" cy="0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3" idx="3"/>
            <a:endCxn id="66" idx="1"/>
          </p:cNvCxnSpPr>
          <p:nvPr/>
        </p:nvCxnSpPr>
        <p:spPr>
          <a:xfrm>
            <a:off x="9720542" y="4186806"/>
            <a:ext cx="186768" cy="0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66" idx="3"/>
            <a:endCxn id="69" idx="1"/>
          </p:cNvCxnSpPr>
          <p:nvPr/>
        </p:nvCxnSpPr>
        <p:spPr>
          <a:xfrm flipV="1">
            <a:off x="10543670" y="4184542"/>
            <a:ext cx="182883" cy="2264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9874113" y="5417750"/>
            <a:ext cx="3102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10186180" y="5277298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r>
              <a:rPr lang="en-US" altLang="ko-KR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</a:t>
            </a:r>
          </a:p>
        </p:txBody>
      </p:sp>
      <p:cxnSp>
        <p:nvCxnSpPr>
          <p:cNvPr id="133" name="직선 연결선 132"/>
          <p:cNvCxnSpPr/>
          <p:nvPr/>
        </p:nvCxnSpPr>
        <p:spPr>
          <a:xfrm>
            <a:off x="9897871" y="5697227"/>
            <a:ext cx="31023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10184541" y="5556775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운전자         </a:t>
            </a:r>
          </a:p>
        </p:txBody>
      </p:sp>
      <p:cxnSp>
        <p:nvCxnSpPr>
          <p:cNvPr id="135" name="직선 연결선 134"/>
          <p:cNvCxnSpPr/>
          <p:nvPr/>
        </p:nvCxnSpPr>
        <p:spPr>
          <a:xfrm>
            <a:off x="9897871" y="5971901"/>
            <a:ext cx="3102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10184540" y="5831449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 b="1" dirty="0" err="1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카풀러</a:t>
            </a:r>
            <a:r>
              <a:rPr lang="ko-KR" altLang="en-US" sz="1200" b="1" dirty="0">
                <a:solidFill>
                  <a:srgbClr val="6EB6F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851223" y="2243258"/>
            <a:ext cx="207065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Service Flow</a:t>
            </a:r>
            <a:endParaRPr lang="ko-KR" altLang="en-US" dirty="0">
              <a:solidFill>
                <a:schemeClr val="accent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0685C3-1603-6D07-0F20-C66495FAD75F}"/>
              </a:ext>
            </a:extLst>
          </p:cNvPr>
          <p:cNvGrpSpPr/>
          <p:nvPr/>
        </p:nvGrpSpPr>
        <p:grpSpPr>
          <a:xfrm>
            <a:off x="2146513" y="4830808"/>
            <a:ext cx="636360" cy="610762"/>
            <a:chOff x="1160286" y="1554515"/>
            <a:chExt cx="999519" cy="350421"/>
          </a:xfrm>
          <a:solidFill>
            <a:srgbClr val="4495E7"/>
          </a:solidFill>
        </p:grpSpPr>
        <p:sp>
          <p:nvSpPr>
            <p:cNvPr id="24" name="모서리가 둥근 직사각형 20">
              <a:extLst>
                <a:ext uri="{FF2B5EF4-FFF2-40B4-BE49-F238E27FC236}">
                  <a16:creationId xmlns:a16="http://schemas.microsoft.com/office/drawing/2014/main" id="{A34A349D-6F30-F207-7E1D-A64B60DD4C6A}"/>
                </a:ext>
              </a:extLst>
            </p:cNvPr>
            <p:cNvSpPr/>
            <p:nvPr/>
          </p:nvSpPr>
          <p:spPr>
            <a:xfrm>
              <a:off x="1160286" y="1554515"/>
              <a:ext cx="999519" cy="343652"/>
            </a:xfrm>
            <a:prstGeom prst="roundRect">
              <a:avLst>
                <a:gd name="adj" fmla="val 11121"/>
              </a:avLst>
            </a:prstGeom>
            <a:solidFill>
              <a:schemeClr val="bg1"/>
            </a:solidFill>
            <a:ln>
              <a:solidFill>
                <a:srgbClr val="4495E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accent5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6B3617-AC7A-DF93-11A3-D237EAF3D2CC}"/>
                </a:ext>
              </a:extLst>
            </p:cNvPr>
            <p:cNvSpPr/>
            <p:nvPr/>
          </p:nvSpPr>
          <p:spPr>
            <a:xfrm>
              <a:off x="1225075" y="1573839"/>
              <a:ext cx="869942" cy="3310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rgbClr val="6EB6FC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회사메일인증</a:t>
              </a:r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A656A5-F071-8B1B-4B9A-FFFB883FCF44}"/>
              </a:ext>
            </a:extLst>
          </p:cNvPr>
          <p:cNvCxnSpPr>
            <a:cxnSpLocks/>
          </p:cNvCxnSpPr>
          <p:nvPr/>
        </p:nvCxnSpPr>
        <p:spPr>
          <a:xfrm>
            <a:off x="2464693" y="4496447"/>
            <a:ext cx="0" cy="334361"/>
          </a:xfrm>
          <a:prstGeom prst="straightConnector1">
            <a:avLst/>
          </a:prstGeom>
          <a:ln w="28575">
            <a:solidFill>
              <a:srgbClr val="4495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9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800" dirty="0" err="1" smtClean="0">
            <a:solidFill>
              <a:srgbClr val="0070C0"/>
            </a:solidFill>
            <a:latin typeface="여기어때 잘난체" panose="020B0600000101010101" pitchFamily="50" charset="-127"/>
            <a:ea typeface="여기어때 잘난체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4139</Words>
  <Application>Microsoft Office PowerPoint</Application>
  <PresentationFormat>와이드스크린</PresentationFormat>
  <Paragraphs>953</Paragraphs>
  <Slides>48</Slides>
  <Notes>42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여기어때 잘난체</vt:lpstr>
      <vt:lpstr>Arial</vt:lpstr>
      <vt:lpstr>Symbol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honeion2012@outlook.kr</dc:creator>
  <cp:lastModifiedBy>19070</cp:lastModifiedBy>
  <cp:revision>209</cp:revision>
  <dcterms:created xsi:type="dcterms:W3CDTF">2022-09-18T17:31:56Z</dcterms:created>
  <dcterms:modified xsi:type="dcterms:W3CDTF">2022-09-26T12:08:06Z</dcterms:modified>
</cp:coreProperties>
</file>